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0" r:id="rId2"/>
    <p:sldId id="262" r:id="rId3"/>
    <p:sldId id="263" r:id="rId4"/>
    <p:sldId id="269" r:id="rId5"/>
    <p:sldId id="271" r:id="rId6"/>
    <p:sldId id="295" r:id="rId7"/>
    <p:sldId id="300" r:id="rId8"/>
    <p:sldId id="301" r:id="rId9"/>
    <p:sldId id="285" r:id="rId10"/>
    <p:sldId id="265" r:id="rId11"/>
    <p:sldId id="297" r:id="rId12"/>
    <p:sldId id="298" r:id="rId13"/>
    <p:sldId id="299" r:id="rId14"/>
    <p:sldId id="270" r:id="rId15"/>
    <p:sldId id="273" r:id="rId16"/>
    <p:sldId id="266" r:id="rId17"/>
    <p:sldId id="275" r:id="rId18"/>
    <p:sldId id="277" r:id="rId19"/>
    <p:sldId id="302" r:id="rId20"/>
    <p:sldId id="267" r:id="rId21"/>
    <p:sldId id="296" r:id="rId22"/>
    <p:sldId id="293" r:id="rId23"/>
    <p:sldId id="291" r:id="rId24"/>
    <p:sldId id="268" r:id="rId25"/>
    <p:sldId id="282" r:id="rId26"/>
    <p:sldId id="281" r:id="rId27"/>
    <p:sldId id="284" r:id="rId28"/>
    <p:sldId id="288"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14" d="100"/>
          <a:sy n="114" d="100"/>
        </p:scale>
        <p:origin x="474" y="9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4B74E-6952-4F07-9242-C96EF62A68C0}" type="datetimeFigureOut">
              <a:rPr lang="zh-CN" altLang="en-US" smtClean="0"/>
              <a:t>2020/11/20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0C1E86-8444-47B7-9464-0096FBE1A174}" type="slidenum">
              <a:rPr lang="zh-CN" altLang="en-US" smtClean="0"/>
              <a:t>‹#›</a:t>
            </a:fld>
            <a:endParaRPr lang="zh-CN" altLang="en-US"/>
          </a:p>
        </p:txBody>
      </p:sp>
    </p:spTree>
    <p:extLst>
      <p:ext uri="{BB962C8B-B14F-4D97-AF65-F5344CB8AC3E}">
        <p14:creationId xmlns:p14="http://schemas.microsoft.com/office/powerpoint/2010/main" val="532842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a:t>
            </a:fld>
            <a:endParaRPr lang="zh-CN" altLang="en-US"/>
          </a:p>
        </p:txBody>
      </p:sp>
    </p:spTree>
    <p:extLst>
      <p:ext uri="{BB962C8B-B14F-4D97-AF65-F5344CB8AC3E}">
        <p14:creationId xmlns:p14="http://schemas.microsoft.com/office/powerpoint/2010/main" val="1568529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10</a:t>
            </a:fld>
            <a:endParaRPr lang="zh-CN" altLang="en-US"/>
          </a:p>
        </p:txBody>
      </p:sp>
    </p:spTree>
    <p:extLst>
      <p:ext uri="{BB962C8B-B14F-4D97-AF65-F5344CB8AC3E}">
        <p14:creationId xmlns:p14="http://schemas.microsoft.com/office/powerpoint/2010/main" val="166953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11</a:t>
            </a:fld>
            <a:endParaRPr lang="zh-CN" altLang="en-US"/>
          </a:p>
        </p:txBody>
      </p:sp>
    </p:spTree>
    <p:extLst>
      <p:ext uri="{BB962C8B-B14F-4D97-AF65-F5344CB8AC3E}">
        <p14:creationId xmlns:p14="http://schemas.microsoft.com/office/powerpoint/2010/main" val="53848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12</a:t>
            </a:fld>
            <a:endParaRPr lang="zh-CN" altLang="en-US"/>
          </a:p>
        </p:txBody>
      </p:sp>
    </p:spTree>
    <p:extLst>
      <p:ext uri="{BB962C8B-B14F-4D97-AF65-F5344CB8AC3E}">
        <p14:creationId xmlns:p14="http://schemas.microsoft.com/office/powerpoint/2010/main" val="2258474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13</a:t>
            </a:fld>
            <a:endParaRPr lang="zh-CN" altLang="en-US"/>
          </a:p>
        </p:txBody>
      </p:sp>
    </p:spTree>
    <p:extLst>
      <p:ext uri="{BB962C8B-B14F-4D97-AF65-F5344CB8AC3E}">
        <p14:creationId xmlns:p14="http://schemas.microsoft.com/office/powerpoint/2010/main" val="3140987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14</a:t>
            </a:fld>
            <a:endParaRPr lang="zh-CN" altLang="en-US"/>
          </a:p>
        </p:txBody>
      </p:sp>
    </p:spTree>
    <p:extLst>
      <p:ext uri="{BB962C8B-B14F-4D97-AF65-F5344CB8AC3E}">
        <p14:creationId xmlns:p14="http://schemas.microsoft.com/office/powerpoint/2010/main" val="3794309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15</a:t>
            </a:fld>
            <a:endParaRPr lang="zh-CN" altLang="en-US"/>
          </a:p>
        </p:txBody>
      </p:sp>
    </p:spTree>
    <p:extLst>
      <p:ext uri="{BB962C8B-B14F-4D97-AF65-F5344CB8AC3E}">
        <p14:creationId xmlns:p14="http://schemas.microsoft.com/office/powerpoint/2010/main" val="1329950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16</a:t>
            </a:fld>
            <a:endParaRPr lang="zh-CN" altLang="en-US"/>
          </a:p>
        </p:txBody>
      </p:sp>
    </p:spTree>
    <p:extLst>
      <p:ext uri="{BB962C8B-B14F-4D97-AF65-F5344CB8AC3E}">
        <p14:creationId xmlns:p14="http://schemas.microsoft.com/office/powerpoint/2010/main" val="364489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17</a:t>
            </a:fld>
            <a:endParaRPr lang="zh-CN" altLang="en-US"/>
          </a:p>
        </p:txBody>
      </p:sp>
    </p:spTree>
    <p:extLst>
      <p:ext uri="{BB962C8B-B14F-4D97-AF65-F5344CB8AC3E}">
        <p14:creationId xmlns:p14="http://schemas.microsoft.com/office/powerpoint/2010/main" val="4097176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18</a:t>
            </a:fld>
            <a:endParaRPr lang="zh-CN" altLang="en-US"/>
          </a:p>
        </p:txBody>
      </p:sp>
    </p:spTree>
    <p:extLst>
      <p:ext uri="{BB962C8B-B14F-4D97-AF65-F5344CB8AC3E}">
        <p14:creationId xmlns:p14="http://schemas.microsoft.com/office/powerpoint/2010/main" val="1361802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19</a:t>
            </a:fld>
            <a:endParaRPr lang="zh-CN" altLang="en-US"/>
          </a:p>
        </p:txBody>
      </p:sp>
    </p:spTree>
    <p:extLst>
      <p:ext uri="{BB962C8B-B14F-4D97-AF65-F5344CB8AC3E}">
        <p14:creationId xmlns:p14="http://schemas.microsoft.com/office/powerpoint/2010/main" val="323741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2</a:t>
            </a:fld>
            <a:endParaRPr lang="zh-CN" altLang="en-US"/>
          </a:p>
        </p:txBody>
      </p:sp>
    </p:spTree>
    <p:extLst>
      <p:ext uri="{BB962C8B-B14F-4D97-AF65-F5344CB8AC3E}">
        <p14:creationId xmlns:p14="http://schemas.microsoft.com/office/powerpoint/2010/main" val="1941593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20</a:t>
            </a:fld>
            <a:endParaRPr lang="zh-CN" altLang="en-US"/>
          </a:p>
        </p:txBody>
      </p:sp>
    </p:spTree>
    <p:extLst>
      <p:ext uri="{BB962C8B-B14F-4D97-AF65-F5344CB8AC3E}">
        <p14:creationId xmlns:p14="http://schemas.microsoft.com/office/powerpoint/2010/main" val="36124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21</a:t>
            </a:fld>
            <a:endParaRPr lang="zh-CN" altLang="en-US"/>
          </a:p>
        </p:txBody>
      </p:sp>
    </p:spTree>
    <p:extLst>
      <p:ext uri="{BB962C8B-B14F-4D97-AF65-F5344CB8AC3E}">
        <p14:creationId xmlns:p14="http://schemas.microsoft.com/office/powerpoint/2010/main" val="1011942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22</a:t>
            </a:fld>
            <a:endParaRPr lang="zh-CN" altLang="en-US"/>
          </a:p>
        </p:txBody>
      </p:sp>
    </p:spTree>
    <p:extLst>
      <p:ext uri="{BB962C8B-B14F-4D97-AF65-F5344CB8AC3E}">
        <p14:creationId xmlns:p14="http://schemas.microsoft.com/office/powerpoint/2010/main" val="166898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23</a:t>
            </a:fld>
            <a:endParaRPr lang="zh-CN" altLang="en-US"/>
          </a:p>
        </p:txBody>
      </p:sp>
    </p:spTree>
    <p:extLst>
      <p:ext uri="{BB962C8B-B14F-4D97-AF65-F5344CB8AC3E}">
        <p14:creationId xmlns:p14="http://schemas.microsoft.com/office/powerpoint/2010/main" val="684693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24</a:t>
            </a:fld>
            <a:endParaRPr lang="zh-CN" altLang="en-US"/>
          </a:p>
        </p:txBody>
      </p:sp>
    </p:spTree>
    <p:extLst>
      <p:ext uri="{BB962C8B-B14F-4D97-AF65-F5344CB8AC3E}">
        <p14:creationId xmlns:p14="http://schemas.microsoft.com/office/powerpoint/2010/main" val="3959252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25</a:t>
            </a:fld>
            <a:endParaRPr lang="zh-CN" altLang="en-US"/>
          </a:p>
        </p:txBody>
      </p:sp>
    </p:spTree>
    <p:extLst>
      <p:ext uri="{BB962C8B-B14F-4D97-AF65-F5344CB8AC3E}">
        <p14:creationId xmlns:p14="http://schemas.microsoft.com/office/powerpoint/2010/main" val="1526086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26</a:t>
            </a:fld>
            <a:endParaRPr lang="zh-CN" altLang="en-US"/>
          </a:p>
        </p:txBody>
      </p:sp>
    </p:spTree>
    <p:extLst>
      <p:ext uri="{BB962C8B-B14F-4D97-AF65-F5344CB8AC3E}">
        <p14:creationId xmlns:p14="http://schemas.microsoft.com/office/powerpoint/2010/main" val="1738865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27</a:t>
            </a:fld>
            <a:endParaRPr lang="zh-CN" altLang="en-US"/>
          </a:p>
        </p:txBody>
      </p:sp>
    </p:spTree>
    <p:extLst>
      <p:ext uri="{BB962C8B-B14F-4D97-AF65-F5344CB8AC3E}">
        <p14:creationId xmlns:p14="http://schemas.microsoft.com/office/powerpoint/2010/main" val="2990707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3939029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3</a:t>
            </a:fld>
            <a:endParaRPr lang="zh-CN" altLang="en-US"/>
          </a:p>
        </p:txBody>
      </p:sp>
    </p:spTree>
    <p:extLst>
      <p:ext uri="{BB962C8B-B14F-4D97-AF65-F5344CB8AC3E}">
        <p14:creationId xmlns:p14="http://schemas.microsoft.com/office/powerpoint/2010/main" val="1328346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4</a:t>
            </a:fld>
            <a:endParaRPr lang="zh-CN" altLang="en-US"/>
          </a:p>
        </p:txBody>
      </p:sp>
    </p:spTree>
    <p:extLst>
      <p:ext uri="{BB962C8B-B14F-4D97-AF65-F5344CB8AC3E}">
        <p14:creationId xmlns:p14="http://schemas.microsoft.com/office/powerpoint/2010/main" val="245067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5</a:t>
            </a:fld>
            <a:endParaRPr lang="zh-CN" altLang="en-US"/>
          </a:p>
        </p:txBody>
      </p:sp>
    </p:spTree>
    <p:extLst>
      <p:ext uri="{BB962C8B-B14F-4D97-AF65-F5344CB8AC3E}">
        <p14:creationId xmlns:p14="http://schemas.microsoft.com/office/powerpoint/2010/main" val="241442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6</a:t>
            </a:fld>
            <a:endParaRPr lang="zh-CN" altLang="en-US"/>
          </a:p>
        </p:txBody>
      </p:sp>
    </p:spTree>
    <p:extLst>
      <p:ext uri="{BB962C8B-B14F-4D97-AF65-F5344CB8AC3E}">
        <p14:creationId xmlns:p14="http://schemas.microsoft.com/office/powerpoint/2010/main" val="374995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7</a:t>
            </a:fld>
            <a:endParaRPr lang="zh-CN" altLang="en-US"/>
          </a:p>
        </p:txBody>
      </p:sp>
    </p:spTree>
    <p:extLst>
      <p:ext uri="{BB962C8B-B14F-4D97-AF65-F5344CB8AC3E}">
        <p14:creationId xmlns:p14="http://schemas.microsoft.com/office/powerpoint/2010/main" val="304517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0C1E86-8444-47B7-9464-0096FBE1A174}" type="slidenum">
              <a:rPr lang="zh-CN" altLang="en-US" smtClean="0"/>
              <a:t>8</a:t>
            </a:fld>
            <a:endParaRPr lang="zh-CN" altLang="en-US"/>
          </a:p>
        </p:txBody>
      </p:sp>
    </p:spTree>
    <p:extLst>
      <p:ext uri="{BB962C8B-B14F-4D97-AF65-F5344CB8AC3E}">
        <p14:creationId xmlns:p14="http://schemas.microsoft.com/office/powerpoint/2010/main" val="629569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1A8354-A9B4-4787-B239-E3F6EEF350EE}" type="slidenum">
              <a:rPr lang="zh-CN" altLang="en-US" smtClean="0"/>
              <a:t>9</a:t>
            </a:fld>
            <a:endParaRPr lang="zh-CN" altLang="en-US"/>
          </a:p>
        </p:txBody>
      </p:sp>
    </p:spTree>
    <p:extLst>
      <p:ext uri="{BB962C8B-B14F-4D97-AF65-F5344CB8AC3E}">
        <p14:creationId xmlns:p14="http://schemas.microsoft.com/office/powerpoint/2010/main" val="1173881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83643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3865391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340886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1422633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2395591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2611786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
        <p:nvSpPr>
          <p:cNvPr id="11" name="矩形 10"/>
          <p:cNvSpPr/>
          <p:nvPr userDrawn="1"/>
        </p:nvSpPr>
        <p:spPr>
          <a:xfrm>
            <a:off x="9430128" y="6430009"/>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351284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3507374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403898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2145953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9DD7BB7-5E8E-452A-BDCC-B80F6D52EDEC}" type="datetimeFigureOut">
              <a:rPr lang="zh-CN" altLang="en-US" smtClean="0"/>
              <a:t>2020/11/20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2829969E-BEF2-4988-8677-8BE241729883}" type="slidenum">
              <a:rPr lang="zh-CN" altLang="en-US" smtClean="0"/>
              <a:t>‹#›</a:t>
            </a:fld>
            <a:endParaRPr lang="zh-CN" altLang="en-US"/>
          </a:p>
        </p:txBody>
      </p:sp>
    </p:spTree>
    <p:extLst>
      <p:ext uri="{BB962C8B-B14F-4D97-AF65-F5344CB8AC3E}">
        <p14:creationId xmlns:p14="http://schemas.microsoft.com/office/powerpoint/2010/main" val="420267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231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25.png"/><Relationship Id="rId4" Type="http://schemas.microsoft.com/office/2007/relationships/hdphoto" Target="../media/hdphoto4.wdp"/><Relationship Id="rId9"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3.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3.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541519" y="0"/>
            <a:ext cx="5650481" cy="6858000"/>
            <a:chOff x="6541519" y="0"/>
            <a:chExt cx="5650481" cy="6858000"/>
          </a:xfrm>
        </p:grpSpPr>
        <p:sp>
          <p:nvSpPr>
            <p:cNvPr id="2" name="矩形 1"/>
            <p:cNvSpPr/>
            <p:nvPr/>
          </p:nvSpPr>
          <p:spPr>
            <a:xfrm>
              <a:off x="7914640" y="0"/>
              <a:ext cx="4277360" cy="6858000"/>
            </a:xfrm>
            <a:prstGeom prst="rect">
              <a:avLst/>
            </a:prstGeom>
            <a:ln>
              <a:noFill/>
            </a:ln>
            <a:effectLst>
              <a:outerShdw blurRad="177800" dist="76200" dir="10800000" algn="r" rotWithShape="0">
                <a:schemeClr val="accent6">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541519" y="822837"/>
              <a:ext cx="3957955" cy="3995178"/>
            </a:xfrm>
            <a:prstGeom prst="rect">
              <a:avLst/>
            </a:prstGeom>
            <a:blipFill>
              <a:blip r:embed="rId3" cstate="screen">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5" name="图片 14"/>
          <p:cNvPicPr>
            <a:picLocks noChangeAspect="1"/>
          </p:cNvPicPr>
          <p:nvPr/>
        </p:nvPicPr>
        <p:blipFill rotWithShape="1">
          <a:blip r:embed="rId4" cstate="screen">
            <a:extLst>
              <a:ext uri="{28A0092B-C50C-407E-A947-70E740481C1C}">
                <a14:useLocalDpi xmlns:a14="http://schemas.microsoft.com/office/drawing/2010/main"/>
              </a:ext>
            </a:extLst>
          </a:blip>
          <a:srcRect t="3462"/>
          <a:stretch/>
        </p:blipFill>
        <p:spPr>
          <a:xfrm flipH="1">
            <a:off x="-24552" y="0"/>
            <a:ext cx="2210544" cy="3187700"/>
          </a:xfrm>
          <a:prstGeom prst="rect">
            <a:avLst/>
          </a:prstGeom>
        </p:spPr>
      </p:pic>
      <p:pic>
        <p:nvPicPr>
          <p:cNvPr id="18" name="图片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11433" y="5634533"/>
            <a:ext cx="1611582" cy="1338533"/>
          </a:xfrm>
          <a:prstGeom prst="rect">
            <a:avLst/>
          </a:prstGeom>
        </p:spPr>
      </p:pic>
      <p:pic>
        <p:nvPicPr>
          <p:cNvPr id="21" name="图片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927902" y="4936171"/>
            <a:ext cx="1879628" cy="1879628"/>
          </a:xfrm>
          <a:prstGeom prst="rect">
            <a:avLst/>
          </a:prstGeom>
        </p:spPr>
      </p:pic>
      <p:grpSp>
        <p:nvGrpSpPr>
          <p:cNvPr id="23" name="组合 22"/>
          <p:cNvGrpSpPr/>
          <p:nvPr/>
        </p:nvGrpSpPr>
        <p:grpSpPr>
          <a:xfrm>
            <a:off x="1997758" y="2377156"/>
            <a:ext cx="1352009" cy="683197"/>
            <a:chOff x="915735" y="1477422"/>
            <a:chExt cx="1352009" cy="683197"/>
          </a:xfrm>
        </p:grpSpPr>
        <p:grpSp>
          <p:nvGrpSpPr>
            <p:cNvPr id="45" name="组合 44"/>
            <p:cNvGrpSpPr/>
            <p:nvPr/>
          </p:nvGrpSpPr>
          <p:grpSpPr>
            <a:xfrm>
              <a:off x="1164031" y="1477422"/>
              <a:ext cx="1103713" cy="252841"/>
              <a:chOff x="-164379" y="2115819"/>
              <a:chExt cx="4132029" cy="946576"/>
            </a:xfrm>
          </p:grpSpPr>
          <p:grpSp>
            <p:nvGrpSpPr>
              <p:cNvPr id="56" name="组合 55"/>
              <p:cNvGrpSpPr/>
              <p:nvPr/>
            </p:nvGrpSpPr>
            <p:grpSpPr>
              <a:xfrm>
                <a:off x="-164379" y="2115819"/>
                <a:ext cx="2833724" cy="473287"/>
                <a:chOff x="-8578756" y="1524000"/>
                <a:chExt cx="7847236" cy="1310640"/>
              </a:xfrm>
            </p:grpSpPr>
            <p:sp>
              <p:nvSpPr>
                <p:cNvPr id="61" name="弧形 60"/>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2" name="直接连接符 61"/>
                <p:cNvCxnSpPr>
                  <a:cxnSpLocks/>
                  <a:stCxn id="61" idx="0"/>
                </p:cNvCxnSpPr>
                <p:nvPr/>
              </p:nvCxnSpPr>
              <p:spPr>
                <a:xfrm flipH="1">
                  <a:off x="-8578756" y="1524000"/>
                  <a:ext cx="719191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4" name="弧形 63"/>
                <p:cNvSpPr/>
                <p:nvPr/>
              </p:nvSpPr>
              <p:spPr>
                <a:xfrm>
                  <a:off x="-2255791" y="1524000"/>
                  <a:ext cx="1310641"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7" name="组合 56"/>
              <p:cNvGrpSpPr/>
              <p:nvPr/>
            </p:nvGrpSpPr>
            <p:grpSpPr>
              <a:xfrm flipH="1" flipV="1">
                <a:off x="1601698" y="2589108"/>
                <a:ext cx="2365952" cy="473287"/>
                <a:chOff x="-7283387" y="1524000"/>
                <a:chExt cx="6551867" cy="1310640"/>
              </a:xfrm>
            </p:grpSpPr>
            <p:sp>
              <p:nvSpPr>
                <p:cNvPr id="58" name="弧形 57"/>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p:cNvCxnSpPr>
                  <a:cxnSpLocks/>
                  <a:stCxn id="58" idx="0"/>
                </p:cNvCxnSpPr>
                <p:nvPr/>
              </p:nvCxnSpPr>
              <p:spPr>
                <a:xfrm flipH="1" flipV="1">
                  <a:off x="-7283387" y="1524001"/>
                  <a:ext cx="589654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a:xfrm flipV="1">
              <a:off x="915735" y="1907778"/>
              <a:ext cx="1103713" cy="252841"/>
              <a:chOff x="-164379" y="2115819"/>
              <a:chExt cx="4132029" cy="946576"/>
            </a:xfrm>
          </p:grpSpPr>
          <p:grpSp>
            <p:nvGrpSpPr>
              <p:cNvPr id="47" name="组合 46"/>
              <p:cNvGrpSpPr/>
              <p:nvPr/>
            </p:nvGrpSpPr>
            <p:grpSpPr>
              <a:xfrm>
                <a:off x="-164379" y="2115819"/>
                <a:ext cx="2833724" cy="473287"/>
                <a:chOff x="-8578756" y="1524000"/>
                <a:chExt cx="7847236" cy="1310640"/>
              </a:xfrm>
            </p:grpSpPr>
            <p:sp>
              <p:nvSpPr>
                <p:cNvPr id="52" name="弧形 51"/>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3" name="直接连接符 52"/>
                <p:cNvCxnSpPr>
                  <a:cxnSpLocks/>
                  <a:stCxn id="52" idx="0"/>
                </p:cNvCxnSpPr>
                <p:nvPr/>
              </p:nvCxnSpPr>
              <p:spPr>
                <a:xfrm flipH="1">
                  <a:off x="-8578756" y="1524000"/>
                  <a:ext cx="719191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5" name="弧形 54"/>
                <p:cNvSpPr/>
                <p:nvPr/>
              </p:nvSpPr>
              <p:spPr>
                <a:xfrm>
                  <a:off x="-2255791" y="1524000"/>
                  <a:ext cx="1310641"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8" name="组合 47"/>
              <p:cNvGrpSpPr/>
              <p:nvPr/>
            </p:nvGrpSpPr>
            <p:grpSpPr>
              <a:xfrm flipH="1" flipV="1">
                <a:off x="1601698" y="2589108"/>
                <a:ext cx="2365952" cy="473287"/>
                <a:chOff x="-7283387" y="1524000"/>
                <a:chExt cx="6551867" cy="1310640"/>
              </a:xfrm>
            </p:grpSpPr>
            <p:sp>
              <p:nvSpPr>
                <p:cNvPr id="49" name="弧形 48"/>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0" name="直接连接符 49"/>
                <p:cNvCxnSpPr>
                  <a:cxnSpLocks/>
                  <a:stCxn id="49" idx="0"/>
                </p:cNvCxnSpPr>
                <p:nvPr/>
              </p:nvCxnSpPr>
              <p:spPr>
                <a:xfrm flipH="1" flipV="1">
                  <a:off x="-7283387" y="1524001"/>
                  <a:ext cx="589654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4" name="组合 23"/>
          <p:cNvGrpSpPr/>
          <p:nvPr/>
        </p:nvGrpSpPr>
        <p:grpSpPr>
          <a:xfrm>
            <a:off x="4141855" y="4098674"/>
            <a:ext cx="1793956" cy="719341"/>
            <a:chOff x="3210092" y="3198940"/>
            <a:chExt cx="1793956" cy="719341"/>
          </a:xfrm>
        </p:grpSpPr>
        <p:grpSp>
          <p:nvGrpSpPr>
            <p:cNvPr id="25" name="组合 24"/>
            <p:cNvGrpSpPr/>
            <p:nvPr/>
          </p:nvGrpSpPr>
          <p:grpSpPr>
            <a:xfrm>
              <a:off x="3371463" y="3198940"/>
              <a:ext cx="1632585" cy="373996"/>
              <a:chOff x="-164379" y="2115819"/>
              <a:chExt cx="4132029" cy="946576"/>
            </a:xfrm>
          </p:grpSpPr>
          <p:grpSp>
            <p:nvGrpSpPr>
              <p:cNvPr id="36" name="组合 35"/>
              <p:cNvGrpSpPr/>
              <p:nvPr/>
            </p:nvGrpSpPr>
            <p:grpSpPr>
              <a:xfrm>
                <a:off x="-164379" y="2115819"/>
                <a:ext cx="2833724" cy="473287"/>
                <a:chOff x="-8578756" y="1524000"/>
                <a:chExt cx="7847236" cy="1310640"/>
              </a:xfrm>
            </p:grpSpPr>
            <p:sp>
              <p:nvSpPr>
                <p:cNvPr id="41" name="弧形 40"/>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连接符 41"/>
                <p:cNvCxnSpPr>
                  <a:cxnSpLocks/>
                  <a:stCxn id="41" idx="0"/>
                </p:cNvCxnSpPr>
                <p:nvPr/>
              </p:nvCxnSpPr>
              <p:spPr>
                <a:xfrm flipH="1">
                  <a:off x="-8578756" y="1524000"/>
                  <a:ext cx="719191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弧形 43"/>
                <p:cNvSpPr/>
                <p:nvPr/>
              </p:nvSpPr>
              <p:spPr>
                <a:xfrm>
                  <a:off x="-2255791" y="1524000"/>
                  <a:ext cx="1310641"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7" name="组合 36"/>
              <p:cNvGrpSpPr/>
              <p:nvPr/>
            </p:nvGrpSpPr>
            <p:grpSpPr>
              <a:xfrm flipH="1" flipV="1">
                <a:off x="1601698" y="2589108"/>
                <a:ext cx="2365952" cy="473287"/>
                <a:chOff x="-7283387" y="1524000"/>
                <a:chExt cx="6551867" cy="1310640"/>
              </a:xfrm>
            </p:grpSpPr>
            <p:sp>
              <p:nvSpPr>
                <p:cNvPr id="38" name="弧形 37"/>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9" name="直接连接符 38"/>
                <p:cNvCxnSpPr>
                  <a:cxnSpLocks/>
                  <a:stCxn id="38" idx="0"/>
                </p:cNvCxnSpPr>
                <p:nvPr/>
              </p:nvCxnSpPr>
              <p:spPr>
                <a:xfrm flipH="1" flipV="1">
                  <a:off x="-7283387" y="1524001"/>
                  <a:ext cx="589654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 name="组合 25"/>
            <p:cNvGrpSpPr/>
            <p:nvPr/>
          </p:nvGrpSpPr>
          <p:grpSpPr>
            <a:xfrm flipV="1">
              <a:off x="3210092" y="3665440"/>
              <a:ext cx="1103713" cy="252841"/>
              <a:chOff x="-164379" y="2115819"/>
              <a:chExt cx="4132029" cy="946576"/>
            </a:xfrm>
          </p:grpSpPr>
          <p:grpSp>
            <p:nvGrpSpPr>
              <p:cNvPr id="27" name="组合 26"/>
              <p:cNvGrpSpPr/>
              <p:nvPr/>
            </p:nvGrpSpPr>
            <p:grpSpPr>
              <a:xfrm>
                <a:off x="-164379" y="2115819"/>
                <a:ext cx="2833724" cy="473287"/>
                <a:chOff x="-8578756" y="1524000"/>
                <a:chExt cx="7847236" cy="1310640"/>
              </a:xfrm>
            </p:grpSpPr>
            <p:sp>
              <p:nvSpPr>
                <p:cNvPr id="32" name="弧形 31"/>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3" name="直接连接符 32"/>
                <p:cNvCxnSpPr>
                  <a:cxnSpLocks/>
                  <a:stCxn id="32" idx="0"/>
                </p:cNvCxnSpPr>
                <p:nvPr/>
              </p:nvCxnSpPr>
              <p:spPr>
                <a:xfrm flipH="1">
                  <a:off x="-8578756" y="1524000"/>
                  <a:ext cx="719191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弧形 34"/>
                <p:cNvSpPr/>
                <p:nvPr/>
              </p:nvSpPr>
              <p:spPr>
                <a:xfrm>
                  <a:off x="-2255791" y="1524000"/>
                  <a:ext cx="1310641"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8" name="组合 27"/>
              <p:cNvGrpSpPr/>
              <p:nvPr/>
            </p:nvGrpSpPr>
            <p:grpSpPr>
              <a:xfrm flipH="1" flipV="1">
                <a:off x="1601698" y="2589108"/>
                <a:ext cx="2365952" cy="473287"/>
                <a:chOff x="-7283387" y="1524000"/>
                <a:chExt cx="6551867" cy="1310640"/>
              </a:xfrm>
            </p:grpSpPr>
            <p:sp>
              <p:nvSpPr>
                <p:cNvPr id="29" name="弧形 28"/>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0" name="直接连接符 29"/>
                <p:cNvCxnSpPr>
                  <a:cxnSpLocks/>
                  <a:stCxn id="29" idx="0"/>
                </p:cNvCxnSpPr>
                <p:nvPr/>
              </p:nvCxnSpPr>
              <p:spPr>
                <a:xfrm flipH="1" flipV="1">
                  <a:off x="-7283387" y="1524001"/>
                  <a:ext cx="589654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65" name="图片 64">
            <a:extLst>
              <a:ext uri="{FF2B5EF4-FFF2-40B4-BE49-F238E27FC236}">
                <a16:creationId xmlns:a16="http://schemas.microsoft.com/office/drawing/2014/main" id="{DBDFD785-0204-4FD8-8954-0C29A128E3B3}"/>
              </a:ext>
            </a:extLst>
          </p:cNvPr>
          <p:cNvPicPr>
            <a:picLocks noChangeAspect="1"/>
          </p:cNvPicPr>
          <p:nvPr/>
        </p:nvPicPr>
        <p:blipFill>
          <a:blip r:embed="rId7" cstate="screen">
            <a:extLst>
              <a:ext uri="{BEBA8EAE-BF5A-486C-A8C5-ECC9F3942E4B}">
                <a14:imgProps xmlns:a14="http://schemas.microsoft.com/office/drawing/2010/main">
                  <a14:imgLayer r:embed="rId8">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2310902" y="3835147"/>
            <a:ext cx="1413729" cy="1413729"/>
          </a:xfrm>
          <a:prstGeom prst="rect">
            <a:avLst/>
          </a:prstGeom>
        </p:spPr>
      </p:pic>
      <p:sp>
        <p:nvSpPr>
          <p:cNvPr id="66" name="文本框 65">
            <a:extLst>
              <a:ext uri="{FF2B5EF4-FFF2-40B4-BE49-F238E27FC236}">
                <a16:creationId xmlns:a16="http://schemas.microsoft.com/office/drawing/2014/main" id="{79935187-590E-443C-88B5-F040121437F4}"/>
              </a:ext>
            </a:extLst>
          </p:cNvPr>
          <p:cNvSpPr txBox="1"/>
          <p:nvPr/>
        </p:nvSpPr>
        <p:spPr>
          <a:xfrm>
            <a:off x="2823494" y="4141194"/>
            <a:ext cx="425667" cy="707886"/>
          </a:xfrm>
          <a:prstGeom prst="rect">
            <a:avLst/>
          </a:prstGeom>
          <a:noFill/>
        </p:spPr>
        <p:txBody>
          <a:bodyPr wrap="square" rtlCol="0">
            <a:spAutoFit/>
          </a:bodyPr>
          <a:lstStyle/>
          <a:p>
            <a:pPr algn="ctr"/>
            <a:r>
              <a:rPr lang="zh-CN" altLang="en-US" sz="2000" dirty="0">
                <a:solidFill>
                  <a:schemeClr val="bg1"/>
                </a:solidFill>
                <a:latin typeface="WenYue GuDianMingChaoTi (Non-Commercial Use)" pitchFamily="50" charset="-122"/>
                <a:ea typeface="WenYue GuDianMingChaoTi (Non-Commercial Use)" pitchFamily="50" charset="-122"/>
                <a:sym typeface="WenYue GuDianMingChaoTi (Non-Commercial Use)" pitchFamily="50" charset="-122"/>
              </a:rPr>
              <a:t>学习</a:t>
            </a:r>
          </a:p>
        </p:txBody>
      </p:sp>
      <p:sp>
        <p:nvSpPr>
          <p:cNvPr id="67" name="文本框 66">
            <a:extLst>
              <a:ext uri="{FF2B5EF4-FFF2-40B4-BE49-F238E27FC236}">
                <a16:creationId xmlns:a16="http://schemas.microsoft.com/office/drawing/2014/main" id="{79935187-590E-443C-88B5-F040121437F4}"/>
              </a:ext>
            </a:extLst>
          </p:cNvPr>
          <p:cNvSpPr txBox="1"/>
          <p:nvPr/>
        </p:nvSpPr>
        <p:spPr>
          <a:xfrm>
            <a:off x="3013537" y="1180137"/>
            <a:ext cx="787741" cy="1292662"/>
          </a:xfrm>
          <a:prstGeom prst="rect">
            <a:avLst/>
          </a:prstGeom>
          <a:noFill/>
        </p:spPr>
        <p:txBody>
          <a:bodyPr wrap="square" rtlCol="0">
            <a:spAutoFit/>
          </a:bodyPr>
          <a:lstStyle/>
          <a:p>
            <a:pPr algn="ctr"/>
            <a:r>
              <a:rPr lang="zh-CN" altLang="en-US" sz="7800" dirty="0">
                <a:latin typeface="WenYue GuDianMingChaoTi (Non-Commercial Use)" pitchFamily="50" charset="-122"/>
                <a:ea typeface="WenYue GuDianMingChaoTi (Non-Commercial Use)" pitchFamily="50" charset="-122"/>
                <a:sym typeface="WenYue GuDianMingChaoTi (Non-Commercial Use)" pitchFamily="50" charset="-122"/>
              </a:rPr>
              <a:t>学</a:t>
            </a:r>
          </a:p>
        </p:txBody>
      </p:sp>
      <p:sp>
        <p:nvSpPr>
          <p:cNvPr id="68" name="文本框 67">
            <a:extLst>
              <a:ext uri="{FF2B5EF4-FFF2-40B4-BE49-F238E27FC236}">
                <a16:creationId xmlns:a16="http://schemas.microsoft.com/office/drawing/2014/main" id="{79935187-590E-443C-88B5-F040121437F4}"/>
              </a:ext>
            </a:extLst>
          </p:cNvPr>
          <p:cNvSpPr txBox="1"/>
          <p:nvPr/>
        </p:nvSpPr>
        <p:spPr>
          <a:xfrm>
            <a:off x="3438575" y="2020446"/>
            <a:ext cx="787741" cy="1292662"/>
          </a:xfrm>
          <a:prstGeom prst="rect">
            <a:avLst/>
          </a:prstGeom>
          <a:noFill/>
        </p:spPr>
        <p:txBody>
          <a:bodyPr wrap="square" rtlCol="0">
            <a:spAutoFit/>
          </a:bodyPr>
          <a:lstStyle/>
          <a:p>
            <a:pPr algn="ctr"/>
            <a:r>
              <a:rPr lang="zh-CN" altLang="en-US" sz="7800" dirty="0">
                <a:latin typeface="WenYue GuDianMingChaoTi (Non-Commercial Use)" pitchFamily="50" charset="-122"/>
                <a:ea typeface="WenYue GuDianMingChaoTi (Non-Commercial Use)" pitchFamily="50" charset="-122"/>
                <a:sym typeface="WenYue GuDianMingChaoTi (Non-Commercial Use)" pitchFamily="50" charset="-122"/>
              </a:rPr>
              <a:t>习</a:t>
            </a:r>
          </a:p>
        </p:txBody>
      </p:sp>
      <p:sp>
        <p:nvSpPr>
          <p:cNvPr id="69" name="文本框 68">
            <a:extLst>
              <a:ext uri="{FF2B5EF4-FFF2-40B4-BE49-F238E27FC236}">
                <a16:creationId xmlns:a16="http://schemas.microsoft.com/office/drawing/2014/main" id="{79935187-590E-443C-88B5-F040121437F4}"/>
              </a:ext>
            </a:extLst>
          </p:cNvPr>
          <p:cNvSpPr txBox="1"/>
          <p:nvPr/>
        </p:nvSpPr>
        <p:spPr>
          <a:xfrm>
            <a:off x="3013537" y="2844291"/>
            <a:ext cx="787741" cy="1292662"/>
          </a:xfrm>
          <a:prstGeom prst="rect">
            <a:avLst/>
          </a:prstGeom>
          <a:noFill/>
        </p:spPr>
        <p:txBody>
          <a:bodyPr wrap="square" rtlCol="0">
            <a:spAutoFit/>
          </a:bodyPr>
          <a:lstStyle/>
          <a:p>
            <a:pPr algn="ctr"/>
            <a:r>
              <a:rPr lang="zh-CN" altLang="en-US" sz="7800" dirty="0">
                <a:latin typeface="WenYue GuDianMingChaoTi (Non-Commercial Use)" pitchFamily="50" charset="-122"/>
                <a:ea typeface="WenYue GuDianMingChaoTi (Non-Commercial Use)" pitchFamily="50" charset="-122"/>
                <a:sym typeface="WenYue GuDianMingChaoTi (Non-Commercial Use)" pitchFamily="50" charset="-122"/>
              </a:rPr>
              <a:t>强</a:t>
            </a:r>
          </a:p>
        </p:txBody>
      </p:sp>
      <p:sp>
        <p:nvSpPr>
          <p:cNvPr id="70" name="文本框 69">
            <a:extLst>
              <a:ext uri="{FF2B5EF4-FFF2-40B4-BE49-F238E27FC236}">
                <a16:creationId xmlns:a16="http://schemas.microsoft.com/office/drawing/2014/main" id="{79935187-590E-443C-88B5-F040121437F4}"/>
              </a:ext>
            </a:extLst>
          </p:cNvPr>
          <p:cNvSpPr txBox="1"/>
          <p:nvPr/>
        </p:nvSpPr>
        <p:spPr>
          <a:xfrm>
            <a:off x="3437709" y="3704915"/>
            <a:ext cx="787741" cy="1292662"/>
          </a:xfrm>
          <a:prstGeom prst="rect">
            <a:avLst/>
          </a:prstGeom>
          <a:noFill/>
        </p:spPr>
        <p:txBody>
          <a:bodyPr wrap="square" rtlCol="0">
            <a:spAutoFit/>
          </a:bodyPr>
          <a:lstStyle/>
          <a:p>
            <a:pPr algn="ctr"/>
            <a:r>
              <a:rPr lang="zh-CN" altLang="en-US" sz="7800" dirty="0">
                <a:latin typeface="WenYue GuDianMingChaoTi (Non-Commercial Use)" pitchFamily="50" charset="-122"/>
                <a:ea typeface="WenYue GuDianMingChaoTi (Non-Commercial Use)" pitchFamily="50" charset="-122"/>
                <a:sym typeface="WenYue GuDianMingChaoTi (Non-Commercial Use)" pitchFamily="50" charset="-122"/>
              </a:rPr>
              <a:t>国</a:t>
            </a:r>
          </a:p>
        </p:txBody>
      </p:sp>
      <p:sp>
        <p:nvSpPr>
          <p:cNvPr id="71" name="文本框 70"/>
          <p:cNvSpPr txBox="1"/>
          <p:nvPr/>
        </p:nvSpPr>
        <p:spPr>
          <a:xfrm>
            <a:off x="4297321" y="1365716"/>
            <a:ext cx="430887" cy="2883592"/>
          </a:xfrm>
          <a:prstGeom prst="rect">
            <a:avLst/>
          </a:prstGeom>
          <a:noFill/>
        </p:spPr>
        <p:txBody>
          <a:bodyPr vert="eaVert" wrap="square" rtlCol="0">
            <a:spAutoFit/>
          </a:bodyPr>
          <a:lstStyle/>
          <a:p>
            <a:pPr algn="dist"/>
            <a:r>
              <a:rPr lang="en-US" altLang="zh-CN" sz="1600" dirty="0">
                <a:solidFill>
                  <a:schemeClr val="tx1">
                    <a:lumMod val="65000"/>
                    <a:lumOff val="35000"/>
                  </a:schemeClr>
                </a:solidFill>
                <a:latin typeface="文悦古典明朝体 (非商业使用) W5" pitchFamily="2" charset="-122"/>
                <a:ea typeface="文悦古典明朝体 (非商业使用) W5" pitchFamily="2" charset="-122"/>
              </a:rPr>
              <a:t>ZHONGGUONB</a:t>
            </a:r>
            <a:endParaRPr lang="zh-CN" altLang="en-US" sz="1600" dirty="0">
              <a:solidFill>
                <a:schemeClr val="tx1">
                  <a:lumMod val="65000"/>
                  <a:lumOff val="35000"/>
                </a:schemeClr>
              </a:solidFill>
              <a:latin typeface="文悦古典明朝体 (非商业使用) W5" pitchFamily="2" charset="-122"/>
              <a:ea typeface="文悦古典明朝体 (非商业使用) W5" pitchFamily="2" charset="-122"/>
            </a:endParaRPr>
          </a:p>
        </p:txBody>
      </p:sp>
      <p:pic>
        <p:nvPicPr>
          <p:cNvPr id="72" name="图片 71">
            <a:extLst>
              <a:ext uri="{FF2B5EF4-FFF2-40B4-BE49-F238E27FC236}">
                <a16:creationId xmlns:a16="http://schemas.microsoft.com/office/drawing/2014/main" id="{48725FBB-B3FE-4101-B711-575428296059}"/>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6447006" y="784913"/>
            <a:ext cx="4111327" cy="4064167"/>
          </a:xfrm>
          <a:prstGeom prst="rect">
            <a:avLst/>
          </a:prstGeom>
          <a:noFill/>
          <a:ln>
            <a:noFill/>
          </a:ln>
        </p:spPr>
      </p:pic>
    </p:spTree>
    <p:extLst>
      <p:ext uri="{BB962C8B-B14F-4D97-AF65-F5344CB8AC3E}">
        <p14:creationId xmlns:p14="http://schemas.microsoft.com/office/powerpoint/2010/main" val="40742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椭圆 1"/>
          <p:cNvSpPr/>
          <p:nvPr/>
        </p:nvSpPr>
        <p:spPr>
          <a:xfrm>
            <a:off x="1788160" y="-883920"/>
            <a:ext cx="8615680" cy="8615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512797" y="0"/>
            <a:ext cx="7485320" cy="3369687"/>
            <a:chOff x="2512797" y="0"/>
            <a:chExt cx="7485320" cy="3369687"/>
          </a:xfrm>
        </p:grpSpPr>
        <p:grpSp>
          <p:nvGrpSpPr>
            <p:cNvPr id="6" name="组合 5"/>
            <p:cNvGrpSpPr/>
            <p:nvPr/>
          </p:nvGrpSpPr>
          <p:grpSpPr>
            <a:xfrm>
              <a:off x="5607683" y="0"/>
              <a:ext cx="976634" cy="1957506"/>
              <a:chOff x="4495163" y="2064167"/>
              <a:chExt cx="976634" cy="1957506"/>
            </a:xfrm>
          </p:grpSpPr>
          <p:sp>
            <p:nvSpPr>
              <p:cNvPr id="3" name="任意多边形 2"/>
              <p:cNvSpPr/>
              <p:nvPr/>
            </p:nvSpPr>
            <p:spPr>
              <a:xfrm>
                <a:off x="4495163" y="2562007"/>
                <a:ext cx="976634" cy="1459666"/>
              </a:xfrm>
              <a:custGeom>
                <a:avLst/>
                <a:gdLst>
                  <a:gd name="connsiteX0" fmla="*/ 0 w 976634"/>
                  <a:gd name="connsiteY0" fmla="*/ 0 h 1459666"/>
                  <a:gd name="connsiteX1" fmla="*/ 976634 w 976634"/>
                  <a:gd name="connsiteY1" fmla="*/ 0 h 1459666"/>
                  <a:gd name="connsiteX2" fmla="*/ 976634 w 976634"/>
                  <a:gd name="connsiteY2" fmla="*/ 983543 h 1459666"/>
                  <a:gd name="connsiteX3" fmla="*/ 488317 w 976634"/>
                  <a:gd name="connsiteY3" fmla="*/ 1459666 h 1459666"/>
                  <a:gd name="connsiteX4" fmla="*/ 0 w 976634"/>
                  <a:gd name="connsiteY4" fmla="*/ 983543 h 145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34" h="1459666">
                    <a:moveTo>
                      <a:pt x="0" y="0"/>
                    </a:moveTo>
                    <a:lnTo>
                      <a:pt x="976634" y="0"/>
                    </a:lnTo>
                    <a:lnTo>
                      <a:pt x="976634" y="983543"/>
                    </a:lnTo>
                    <a:cubicBezTo>
                      <a:pt x="976634" y="1246472"/>
                      <a:pt x="758022" y="1459666"/>
                      <a:pt x="488317" y="1459666"/>
                    </a:cubicBezTo>
                    <a:cubicBezTo>
                      <a:pt x="218613" y="1459666"/>
                      <a:pt x="0" y="1246472"/>
                      <a:pt x="0" y="9835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95163" y="2064167"/>
                <a:ext cx="976634" cy="995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757446" y="117684"/>
              <a:ext cx="677108" cy="1755992"/>
            </a:xfrm>
            <a:prstGeom prst="rect">
              <a:avLst/>
            </a:prstGeom>
            <a:noFill/>
          </p:spPr>
          <p:txBody>
            <a:bodyPr vert="eaVert" wrap="square" rtlCol="0">
              <a:spAutoFit/>
            </a:bodyPr>
            <a:lstStyle/>
            <a:p>
              <a:pPr algn="ctr"/>
              <a:r>
                <a:rPr lang="zh-CN" altLang="en-US" sz="3200" spc="600" dirty="0">
                  <a:solidFill>
                    <a:schemeClr val="accent4"/>
                  </a:solidFill>
                  <a:latin typeface="文悦古典明朝体 (非商业使用) W5" pitchFamily="50" charset="-122"/>
                  <a:ea typeface="文悦古典明朝体 (非商业使用) W5" pitchFamily="50" charset="-122"/>
                </a:rPr>
                <a:t>第二章</a:t>
              </a:r>
            </a:p>
          </p:txBody>
        </p:sp>
        <p:sp>
          <p:nvSpPr>
            <p:cNvPr id="8" name="文本框 7"/>
            <p:cNvSpPr txBox="1"/>
            <p:nvPr/>
          </p:nvSpPr>
          <p:spPr>
            <a:xfrm>
              <a:off x="2512797" y="2408398"/>
              <a:ext cx="7485320" cy="961289"/>
            </a:xfrm>
            <a:prstGeom prst="rect">
              <a:avLst/>
            </a:prstGeom>
            <a:noFill/>
          </p:spPr>
          <p:txBody>
            <a:bodyPr wrap="square" rtlCol="0">
              <a:spAutoFit/>
            </a:bodyPr>
            <a:lstStyle/>
            <a:p>
              <a:pPr algn="ctr">
                <a:lnSpc>
                  <a:spcPct val="150000"/>
                </a:lnSpc>
              </a:pPr>
              <a:r>
                <a:rPr lang="zh-CN" altLang="en-US" sz="2000" spc="600" dirty="0">
                  <a:solidFill>
                    <a:schemeClr val="accent5"/>
                  </a:solidFill>
                  <a:latin typeface="文悦古典明朝体 (非商业使用) W5" pitchFamily="50" charset="-122"/>
                  <a:ea typeface="文悦古典明朝体 (非商业使用) W5" pitchFamily="50" charset="-122"/>
                </a:rPr>
                <a:t>范围层确定网站各种特性和功能最合适的组织方式，而所有这些特性和功能就构成了网站的范围层。</a:t>
              </a:r>
            </a:p>
          </p:txBody>
        </p:sp>
      </p:grpSp>
      <p:grpSp>
        <p:nvGrpSpPr>
          <p:cNvPr id="10" name="组合 9">
            <a:extLst>
              <a:ext uri="{FF2B5EF4-FFF2-40B4-BE49-F238E27FC236}">
                <a16:creationId xmlns:a16="http://schemas.microsoft.com/office/drawing/2014/main" id="{22BD4F0A-7A9B-4507-A6FF-31A88DB45B6B}"/>
              </a:ext>
            </a:extLst>
          </p:cNvPr>
          <p:cNvGrpSpPr/>
          <p:nvPr/>
        </p:nvGrpSpPr>
        <p:grpSpPr>
          <a:xfrm>
            <a:off x="4040623" y="3675488"/>
            <a:ext cx="4124526" cy="3447416"/>
            <a:chOff x="1255366" y="1998833"/>
            <a:chExt cx="4124526" cy="3447416"/>
          </a:xfrm>
        </p:grpSpPr>
        <p:pic>
          <p:nvPicPr>
            <p:cNvPr id="11" name="图片 10">
              <a:extLst>
                <a:ext uri="{FF2B5EF4-FFF2-40B4-BE49-F238E27FC236}">
                  <a16:creationId xmlns:a16="http://schemas.microsoft.com/office/drawing/2014/main" id="{0B8C4C68-468C-4BEA-B1BB-C61232D4FD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5366" y="1998833"/>
              <a:ext cx="4124526" cy="3447416"/>
            </a:xfrm>
            <a:prstGeom prst="rect">
              <a:avLst/>
            </a:prstGeom>
          </p:spPr>
        </p:pic>
        <p:pic>
          <p:nvPicPr>
            <p:cNvPr id="12" name="图片 11">
              <a:extLst>
                <a:ext uri="{FF2B5EF4-FFF2-40B4-BE49-F238E27FC236}">
                  <a16:creationId xmlns:a16="http://schemas.microsoft.com/office/drawing/2014/main" id="{32698E75-3C2A-44FF-83BE-417F7E1FBE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9326" y="2107400"/>
              <a:ext cx="1081748" cy="1475775"/>
            </a:xfrm>
            <a:prstGeom prst="rect">
              <a:avLst/>
            </a:prstGeom>
          </p:spPr>
        </p:pic>
      </p:grpSp>
    </p:spTree>
    <p:extLst>
      <p:ext uri="{BB962C8B-B14F-4D97-AF65-F5344CB8AC3E}">
        <p14:creationId xmlns:p14="http://schemas.microsoft.com/office/powerpoint/2010/main" val="308766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5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325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1250"/>
                                        <p:tgtEl>
                                          <p:spTgt spid="13"/>
                                        </p:tgtEl>
                                      </p:cBhvr>
                                    </p:animEffect>
                                  </p:childTnLst>
                                </p:cTn>
                              </p:par>
                            </p:childTnLst>
                          </p:cTn>
                        </p:par>
                        <p:par>
                          <p:cTn id="12" fill="hold">
                            <p:stCondLst>
                              <p:cond delay="4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3">
            <a:extLst>
              <a:ext uri="{FF2B5EF4-FFF2-40B4-BE49-F238E27FC236}">
                <a16:creationId xmlns:a16="http://schemas.microsoft.com/office/drawing/2014/main" id="{FE7E4330-729E-49B4-9B6D-AF83DFE16702}"/>
              </a:ext>
            </a:extLst>
          </p:cNvPr>
          <p:cNvSpPr/>
          <p:nvPr/>
        </p:nvSpPr>
        <p:spPr>
          <a:xfrm>
            <a:off x="397577" y="1902926"/>
            <a:ext cx="2563586" cy="1340167"/>
          </a:xfrm>
          <a:custGeom>
            <a:avLst/>
            <a:gdLst>
              <a:gd name="connsiteX0" fmla="*/ 263311 w 3278889"/>
              <a:gd name="connsiteY0" fmla="*/ 933095 h 1879959"/>
              <a:gd name="connsiteX1" fmla="*/ 1051102 w 3278889"/>
              <a:gd name="connsiteY1" fmla="*/ 4627 h 1879959"/>
              <a:gd name="connsiteX2" fmla="*/ 1656013 w 3278889"/>
              <a:gd name="connsiteY2" fmla="*/ 567335 h 1879959"/>
              <a:gd name="connsiteX3" fmla="*/ 2232788 w 3278889"/>
              <a:gd name="connsiteY3" fmla="*/ 384455 h 1879959"/>
              <a:gd name="connsiteX4" fmla="*/ 3104985 w 3278889"/>
              <a:gd name="connsiteY4" fmla="*/ 806485 h 1879959"/>
              <a:gd name="connsiteX5" fmla="*/ 2992444 w 3278889"/>
              <a:gd name="connsiteY5" fmla="*/ 1805291 h 1879959"/>
              <a:gd name="connsiteX6" fmla="*/ 221108 w 3278889"/>
              <a:gd name="connsiteY6" fmla="*/ 1706818 h 1879959"/>
              <a:gd name="connsiteX7" fmla="*/ 263311 w 3278889"/>
              <a:gd name="connsiteY7" fmla="*/ 933095 h 187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889" h="1879959">
                <a:moveTo>
                  <a:pt x="263311" y="933095"/>
                </a:moveTo>
                <a:cubicBezTo>
                  <a:pt x="401643" y="649397"/>
                  <a:pt x="818985" y="65587"/>
                  <a:pt x="1051102" y="4627"/>
                </a:cubicBezTo>
                <a:cubicBezTo>
                  <a:pt x="1283219" y="-56333"/>
                  <a:pt x="1459065" y="504030"/>
                  <a:pt x="1656013" y="567335"/>
                </a:cubicBezTo>
                <a:cubicBezTo>
                  <a:pt x="1852961" y="630640"/>
                  <a:pt x="1991293" y="344597"/>
                  <a:pt x="2232788" y="384455"/>
                </a:cubicBezTo>
                <a:cubicBezTo>
                  <a:pt x="2474283" y="424313"/>
                  <a:pt x="2978376" y="569679"/>
                  <a:pt x="3104985" y="806485"/>
                </a:cubicBezTo>
                <a:cubicBezTo>
                  <a:pt x="3231594" y="1043291"/>
                  <a:pt x="3473090" y="1655236"/>
                  <a:pt x="2992444" y="1805291"/>
                </a:cubicBezTo>
                <a:cubicBezTo>
                  <a:pt x="2511798" y="1955347"/>
                  <a:pt x="671274" y="1856873"/>
                  <a:pt x="221108" y="1706818"/>
                </a:cubicBezTo>
                <a:cubicBezTo>
                  <a:pt x="-229058" y="1556763"/>
                  <a:pt x="124979" y="1216793"/>
                  <a:pt x="263311" y="933095"/>
                </a:cubicBezTo>
                <a:close/>
              </a:path>
            </a:pathLst>
          </a:custGeom>
          <a:gradFill>
            <a:gsLst>
              <a:gs pos="0">
                <a:srgbClr val="72202A">
                  <a:alpha val="53000"/>
                </a:srgbClr>
              </a:gs>
              <a:gs pos="64000">
                <a:srgbClr val="FFFFFF">
                  <a:alpha val="0"/>
                </a:srgbClr>
              </a:gs>
              <a:gs pos="100000">
                <a:schemeClr val="bg1">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9" name="任意多边形 4">
            <a:extLst>
              <a:ext uri="{FF2B5EF4-FFF2-40B4-BE49-F238E27FC236}">
                <a16:creationId xmlns:a16="http://schemas.microsoft.com/office/drawing/2014/main" id="{91D6DF18-0EDE-49AD-98E8-6FE5650F2EAF}"/>
              </a:ext>
            </a:extLst>
          </p:cNvPr>
          <p:cNvSpPr/>
          <p:nvPr/>
        </p:nvSpPr>
        <p:spPr>
          <a:xfrm flipH="1">
            <a:off x="3648187" y="4186994"/>
            <a:ext cx="1657348" cy="949943"/>
          </a:xfrm>
          <a:custGeom>
            <a:avLst/>
            <a:gdLst>
              <a:gd name="connsiteX0" fmla="*/ 263311 w 3278889"/>
              <a:gd name="connsiteY0" fmla="*/ 933095 h 1879959"/>
              <a:gd name="connsiteX1" fmla="*/ 1051102 w 3278889"/>
              <a:gd name="connsiteY1" fmla="*/ 4627 h 1879959"/>
              <a:gd name="connsiteX2" fmla="*/ 1656013 w 3278889"/>
              <a:gd name="connsiteY2" fmla="*/ 567335 h 1879959"/>
              <a:gd name="connsiteX3" fmla="*/ 2232788 w 3278889"/>
              <a:gd name="connsiteY3" fmla="*/ 384455 h 1879959"/>
              <a:gd name="connsiteX4" fmla="*/ 3104985 w 3278889"/>
              <a:gd name="connsiteY4" fmla="*/ 806485 h 1879959"/>
              <a:gd name="connsiteX5" fmla="*/ 2992444 w 3278889"/>
              <a:gd name="connsiteY5" fmla="*/ 1805291 h 1879959"/>
              <a:gd name="connsiteX6" fmla="*/ 221108 w 3278889"/>
              <a:gd name="connsiteY6" fmla="*/ 1706818 h 1879959"/>
              <a:gd name="connsiteX7" fmla="*/ 263311 w 3278889"/>
              <a:gd name="connsiteY7" fmla="*/ 933095 h 187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889" h="1879959">
                <a:moveTo>
                  <a:pt x="263311" y="933095"/>
                </a:moveTo>
                <a:cubicBezTo>
                  <a:pt x="401643" y="649397"/>
                  <a:pt x="818985" y="65587"/>
                  <a:pt x="1051102" y="4627"/>
                </a:cubicBezTo>
                <a:cubicBezTo>
                  <a:pt x="1283219" y="-56333"/>
                  <a:pt x="1459065" y="504030"/>
                  <a:pt x="1656013" y="567335"/>
                </a:cubicBezTo>
                <a:cubicBezTo>
                  <a:pt x="1852961" y="630640"/>
                  <a:pt x="1991293" y="344597"/>
                  <a:pt x="2232788" y="384455"/>
                </a:cubicBezTo>
                <a:cubicBezTo>
                  <a:pt x="2474283" y="424313"/>
                  <a:pt x="2978376" y="569679"/>
                  <a:pt x="3104985" y="806485"/>
                </a:cubicBezTo>
                <a:cubicBezTo>
                  <a:pt x="3231594" y="1043291"/>
                  <a:pt x="3473090" y="1655236"/>
                  <a:pt x="2992444" y="1805291"/>
                </a:cubicBezTo>
                <a:cubicBezTo>
                  <a:pt x="2511798" y="1955347"/>
                  <a:pt x="671274" y="1856873"/>
                  <a:pt x="221108" y="1706818"/>
                </a:cubicBezTo>
                <a:cubicBezTo>
                  <a:pt x="-229058" y="1556763"/>
                  <a:pt x="124979" y="1216793"/>
                  <a:pt x="263311" y="933095"/>
                </a:cubicBezTo>
                <a:close/>
              </a:path>
            </a:pathLst>
          </a:custGeom>
          <a:gradFill>
            <a:gsLst>
              <a:gs pos="0">
                <a:srgbClr val="72202A">
                  <a:alpha val="53000"/>
                </a:srgbClr>
              </a:gs>
              <a:gs pos="64000">
                <a:srgbClr val="FFFFFF">
                  <a:alpha val="0"/>
                </a:srgbClr>
              </a:gs>
              <a:gs pos="100000">
                <a:schemeClr val="bg1">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12" name="文本框 11">
            <a:extLst>
              <a:ext uri="{FF2B5EF4-FFF2-40B4-BE49-F238E27FC236}">
                <a16:creationId xmlns:a16="http://schemas.microsoft.com/office/drawing/2014/main" id="{7416A4E7-D1D1-4C3B-AD21-6AC2EFF2F190}"/>
              </a:ext>
            </a:extLst>
          </p:cNvPr>
          <p:cNvSpPr txBox="1"/>
          <p:nvPr/>
        </p:nvSpPr>
        <p:spPr>
          <a:xfrm>
            <a:off x="956356" y="2881610"/>
            <a:ext cx="6092456" cy="923330"/>
          </a:xfrm>
          <a:prstGeom prst="rect">
            <a:avLst/>
          </a:prstGeom>
          <a:noFill/>
        </p:spPr>
        <p:txBody>
          <a:bodyPr wrap="square">
            <a:spAutoFit/>
          </a:bodyPr>
          <a:lstStyle/>
          <a:p>
            <a:r>
              <a:rPr lang="zh-CN" altLang="en-US" sz="5400" dirty="0">
                <a:effectLst/>
                <a:latin typeface="华文行楷" panose="02010800040101010101" pitchFamily="2" charset="-122"/>
                <a:ea typeface="华文行楷" panose="02010800040101010101" pitchFamily="2" charset="-122"/>
                <a:cs typeface="Times New Roman" panose="02020603050405020304" pitchFamily="18" charset="0"/>
              </a:rPr>
              <a:t>参考网站</a:t>
            </a:r>
            <a:endParaRPr lang="en-US" altLang="zh-CN" sz="5400" dirty="0">
              <a:effectLst/>
              <a:latin typeface="华文行楷" panose="02010800040101010101" pitchFamily="2" charset="-122"/>
              <a:ea typeface="华文行楷" panose="0201080004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C2DFB67D-D9A1-472E-954D-CCEF34EA6CCA}"/>
              </a:ext>
            </a:extLst>
          </p:cNvPr>
          <p:cNvSpPr txBox="1"/>
          <p:nvPr/>
        </p:nvSpPr>
        <p:spPr>
          <a:xfrm>
            <a:off x="1362921" y="3896105"/>
            <a:ext cx="2491530" cy="646331"/>
          </a:xfrm>
          <a:prstGeom prst="rect">
            <a:avLst/>
          </a:prstGeom>
          <a:noFill/>
        </p:spPr>
        <p:txBody>
          <a:bodyPr wrap="square" rtlCol="0">
            <a:spAutoFit/>
          </a:bodyPr>
          <a:lstStyle/>
          <a:p>
            <a:pPr algn="r"/>
            <a:r>
              <a:rPr lang="zh-CN" altLang="en-US" dirty="0"/>
              <a:t>学习强国</a:t>
            </a:r>
            <a:endParaRPr lang="en-US" altLang="zh-CN" dirty="0"/>
          </a:p>
          <a:p>
            <a:pPr algn="r"/>
            <a:r>
              <a:rPr lang="en-US" altLang="zh-CN" dirty="0"/>
              <a:t>https://www.xuexi.cn/</a:t>
            </a:r>
            <a:endParaRPr lang="zh-CN" altLang="en-US" dirty="0"/>
          </a:p>
        </p:txBody>
      </p:sp>
      <p:pic>
        <p:nvPicPr>
          <p:cNvPr id="14" name="图片 13" descr="图形用户界面&#10;&#10;描述已自动生成">
            <a:extLst>
              <a:ext uri="{FF2B5EF4-FFF2-40B4-BE49-F238E27FC236}">
                <a16:creationId xmlns:a16="http://schemas.microsoft.com/office/drawing/2014/main" id="{FE847E8F-1FE6-4531-BDE8-C71F98D07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584" y="1198838"/>
            <a:ext cx="7935246" cy="4665065"/>
          </a:xfrm>
          <a:prstGeom prst="rect">
            <a:avLst/>
          </a:prstGeom>
        </p:spPr>
      </p:pic>
    </p:spTree>
    <p:extLst>
      <p:ext uri="{BB962C8B-B14F-4D97-AF65-F5344CB8AC3E}">
        <p14:creationId xmlns:p14="http://schemas.microsoft.com/office/powerpoint/2010/main" val="22714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59355AA-3C3B-434D-B941-819BAE92EA25}"/>
              </a:ext>
            </a:extLst>
          </p:cNvPr>
          <p:cNvSpPr txBox="1"/>
          <p:nvPr/>
        </p:nvSpPr>
        <p:spPr>
          <a:xfrm>
            <a:off x="5946775" y="1054656"/>
            <a:ext cx="5025699" cy="377411"/>
          </a:xfrm>
          <a:prstGeom prst="rect">
            <a:avLst/>
          </a:prstGeom>
          <a:noFill/>
        </p:spPr>
        <p:txBody>
          <a:bodyPr wrap="square" rtlCol="0">
            <a:spAutoFit/>
          </a:bodyPr>
          <a:lstStyle/>
          <a:p>
            <a:pPr>
              <a:lnSpc>
                <a:spcPct val="150000"/>
              </a:lnSpc>
            </a:pPr>
            <a:r>
              <a:rPr lang="zh-CN" altLang="en-US" sz="1400" dirty="0">
                <a:latin typeface="WenYue GuDianMingChaoTi (Non-Commercial Use)" pitchFamily="50" charset="-122"/>
                <a:ea typeface="WenYue GuDianMingChaoTi (Non-Commercial Use)" pitchFamily="50" charset="-122"/>
                <a:sym typeface="WenYue GuDianMingChaoTi (Non-Commercial Use)" pitchFamily="50" charset="-122"/>
              </a:rPr>
              <a:t>内容较多，模块齐全，信息紧跟时事，更新迅速</a:t>
            </a:r>
          </a:p>
        </p:txBody>
      </p:sp>
      <p:sp>
        <p:nvSpPr>
          <p:cNvPr id="3" name="文本框 2">
            <a:extLst>
              <a:ext uri="{FF2B5EF4-FFF2-40B4-BE49-F238E27FC236}">
                <a16:creationId xmlns:a16="http://schemas.microsoft.com/office/drawing/2014/main" id="{2BF7DFBB-2026-48AF-8F13-9B2654C9A365}"/>
              </a:ext>
            </a:extLst>
          </p:cNvPr>
          <p:cNvSpPr txBox="1"/>
          <p:nvPr/>
        </p:nvSpPr>
        <p:spPr>
          <a:xfrm>
            <a:off x="5347257" y="1023792"/>
            <a:ext cx="675538" cy="523220"/>
          </a:xfrm>
          <a:prstGeom prst="rect">
            <a:avLst/>
          </a:prstGeom>
          <a:noFill/>
        </p:spPr>
        <p:txBody>
          <a:bodyPr wrap="square" rtlCol="0">
            <a:spAutoFit/>
          </a:bodyPr>
          <a:lstStyle/>
          <a:p>
            <a:r>
              <a:rPr lang="en-US" altLang="zh-CN" sz="2800" dirty="0">
                <a:latin typeface="WenYue GuDianMingChaoTi (Non-Commercial Use)" pitchFamily="50" charset="-122"/>
                <a:ea typeface="WenYue GuDianMingChaoTi (Non-Commercial Use)" pitchFamily="50" charset="-122"/>
                <a:sym typeface="WenYue GuDianMingChaoTi (Non-Commercial Use)" pitchFamily="50" charset="-122"/>
              </a:rPr>
              <a:t>01</a:t>
            </a:r>
            <a:endParaRPr lang="zh-CN" altLang="en-US" sz="2800" dirty="0">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4" name="文本框 3">
            <a:extLst>
              <a:ext uri="{FF2B5EF4-FFF2-40B4-BE49-F238E27FC236}">
                <a16:creationId xmlns:a16="http://schemas.microsoft.com/office/drawing/2014/main" id="{F7D418FB-C197-47F8-9EAC-7705062FB2BE}"/>
              </a:ext>
            </a:extLst>
          </p:cNvPr>
          <p:cNvSpPr txBox="1"/>
          <p:nvPr/>
        </p:nvSpPr>
        <p:spPr>
          <a:xfrm>
            <a:off x="5946776" y="1781421"/>
            <a:ext cx="5025699" cy="377411"/>
          </a:xfrm>
          <a:prstGeom prst="rect">
            <a:avLst/>
          </a:prstGeom>
          <a:noFill/>
        </p:spPr>
        <p:txBody>
          <a:bodyPr wrap="square" rtlCol="0">
            <a:spAutoFit/>
          </a:bodyPr>
          <a:lstStyle/>
          <a:p>
            <a:pPr>
              <a:lnSpc>
                <a:spcPct val="150000"/>
              </a:lnSpc>
            </a:pPr>
            <a:r>
              <a:rPr lang="zh-CN" altLang="en-US" sz="1400" dirty="0">
                <a:latin typeface="WenYue GuDianMingChaoTi (Non-Commercial Use)" pitchFamily="50" charset="-122"/>
                <a:ea typeface="WenYue GuDianMingChaoTi (Non-Commercial Use)" pitchFamily="50" charset="-122"/>
                <a:sym typeface="WenYue GuDianMingChaoTi (Non-Commercial Use)" pitchFamily="50" charset="-122"/>
              </a:rPr>
              <a:t>界面美观，大量内容整合在一起但整体不显突兀，排版出色</a:t>
            </a:r>
          </a:p>
        </p:txBody>
      </p:sp>
      <p:sp>
        <p:nvSpPr>
          <p:cNvPr id="5" name="文本框 4">
            <a:extLst>
              <a:ext uri="{FF2B5EF4-FFF2-40B4-BE49-F238E27FC236}">
                <a16:creationId xmlns:a16="http://schemas.microsoft.com/office/drawing/2014/main" id="{949906E3-1916-4774-B746-3D7DD62B7139}"/>
              </a:ext>
            </a:extLst>
          </p:cNvPr>
          <p:cNvSpPr txBox="1"/>
          <p:nvPr/>
        </p:nvSpPr>
        <p:spPr>
          <a:xfrm>
            <a:off x="5347257" y="1753539"/>
            <a:ext cx="675538" cy="523220"/>
          </a:xfrm>
          <a:prstGeom prst="rect">
            <a:avLst/>
          </a:prstGeom>
          <a:noFill/>
        </p:spPr>
        <p:txBody>
          <a:bodyPr wrap="square" rtlCol="0">
            <a:spAutoFit/>
          </a:bodyPr>
          <a:lstStyle/>
          <a:p>
            <a:r>
              <a:rPr lang="en-US" altLang="zh-CN" sz="2800" dirty="0">
                <a:latin typeface="WenYue GuDianMingChaoTi (Non-Commercial Use)" pitchFamily="50" charset="-122"/>
                <a:ea typeface="WenYue GuDianMingChaoTi (Non-Commercial Use)" pitchFamily="50" charset="-122"/>
                <a:sym typeface="WenYue GuDianMingChaoTi (Non-Commercial Use)" pitchFamily="50" charset="-122"/>
              </a:rPr>
              <a:t>02</a:t>
            </a:r>
            <a:endParaRPr lang="zh-CN" altLang="en-US" sz="2800" dirty="0">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6" name="文本框 5">
            <a:extLst>
              <a:ext uri="{FF2B5EF4-FFF2-40B4-BE49-F238E27FC236}">
                <a16:creationId xmlns:a16="http://schemas.microsoft.com/office/drawing/2014/main" id="{011B6818-2829-4382-A53C-4FEA730A6513}"/>
              </a:ext>
            </a:extLst>
          </p:cNvPr>
          <p:cNvSpPr txBox="1"/>
          <p:nvPr/>
        </p:nvSpPr>
        <p:spPr>
          <a:xfrm>
            <a:off x="5946775" y="2542517"/>
            <a:ext cx="5025699" cy="700576"/>
          </a:xfrm>
          <a:prstGeom prst="rect">
            <a:avLst/>
          </a:prstGeom>
          <a:noFill/>
        </p:spPr>
        <p:txBody>
          <a:bodyPr wrap="square" rtlCol="0">
            <a:spAutoFit/>
          </a:bodyPr>
          <a:lstStyle/>
          <a:p>
            <a:pPr>
              <a:lnSpc>
                <a:spcPct val="150000"/>
              </a:lnSpc>
            </a:pPr>
            <a:r>
              <a:rPr lang="zh-CN" altLang="en-US" sz="1400" dirty="0">
                <a:latin typeface="WenYue GuDianMingChaoTi (Non-Commercial Use)" pitchFamily="50" charset="-122"/>
                <a:ea typeface="WenYue GuDianMingChaoTi (Non-Commercial Use)" pitchFamily="50" charset="-122"/>
                <a:sym typeface="WenYue GuDianMingChaoTi (Non-Commercial Use)" pitchFamily="50" charset="-122"/>
              </a:rPr>
              <a:t>界面右边一直都有一个跟随页面移动的小型导航栏，用于导航跳转至用户最常用的模块</a:t>
            </a:r>
          </a:p>
        </p:txBody>
      </p:sp>
      <p:sp>
        <p:nvSpPr>
          <p:cNvPr id="7" name="文本框 6">
            <a:extLst>
              <a:ext uri="{FF2B5EF4-FFF2-40B4-BE49-F238E27FC236}">
                <a16:creationId xmlns:a16="http://schemas.microsoft.com/office/drawing/2014/main" id="{F3ABFAC5-56A7-48BB-982C-DF9B1D296CE3}"/>
              </a:ext>
            </a:extLst>
          </p:cNvPr>
          <p:cNvSpPr txBox="1"/>
          <p:nvPr/>
        </p:nvSpPr>
        <p:spPr>
          <a:xfrm>
            <a:off x="5347257" y="2516347"/>
            <a:ext cx="675538" cy="523220"/>
          </a:xfrm>
          <a:prstGeom prst="rect">
            <a:avLst/>
          </a:prstGeom>
          <a:noFill/>
        </p:spPr>
        <p:txBody>
          <a:bodyPr wrap="square" rtlCol="0">
            <a:spAutoFit/>
          </a:bodyPr>
          <a:lstStyle/>
          <a:p>
            <a:r>
              <a:rPr lang="en-US" altLang="zh-CN" sz="2800" dirty="0">
                <a:latin typeface="WenYue GuDianMingChaoTi (Non-Commercial Use)" pitchFamily="50" charset="-122"/>
                <a:ea typeface="WenYue GuDianMingChaoTi (Non-Commercial Use)" pitchFamily="50" charset="-122"/>
                <a:sym typeface="WenYue GuDianMingChaoTi (Non-Commercial Use)" pitchFamily="50" charset="-122"/>
              </a:rPr>
              <a:t>03</a:t>
            </a:r>
            <a:endParaRPr lang="zh-CN" altLang="en-US" sz="2800" dirty="0">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8" name="任意多边形 3">
            <a:extLst>
              <a:ext uri="{FF2B5EF4-FFF2-40B4-BE49-F238E27FC236}">
                <a16:creationId xmlns:a16="http://schemas.microsoft.com/office/drawing/2014/main" id="{FE7E4330-729E-49B4-9B6D-AF83DFE16702}"/>
              </a:ext>
            </a:extLst>
          </p:cNvPr>
          <p:cNvSpPr/>
          <p:nvPr/>
        </p:nvSpPr>
        <p:spPr>
          <a:xfrm>
            <a:off x="397577" y="1902926"/>
            <a:ext cx="2563586" cy="1340167"/>
          </a:xfrm>
          <a:custGeom>
            <a:avLst/>
            <a:gdLst>
              <a:gd name="connsiteX0" fmla="*/ 263311 w 3278889"/>
              <a:gd name="connsiteY0" fmla="*/ 933095 h 1879959"/>
              <a:gd name="connsiteX1" fmla="*/ 1051102 w 3278889"/>
              <a:gd name="connsiteY1" fmla="*/ 4627 h 1879959"/>
              <a:gd name="connsiteX2" fmla="*/ 1656013 w 3278889"/>
              <a:gd name="connsiteY2" fmla="*/ 567335 h 1879959"/>
              <a:gd name="connsiteX3" fmla="*/ 2232788 w 3278889"/>
              <a:gd name="connsiteY3" fmla="*/ 384455 h 1879959"/>
              <a:gd name="connsiteX4" fmla="*/ 3104985 w 3278889"/>
              <a:gd name="connsiteY4" fmla="*/ 806485 h 1879959"/>
              <a:gd name="connsiteX5" fmla="*/ 2992444 w 3278889"/>
              <a:gd name="connsiteY5" fmla="*/ 1805291 h 1879959"/>
              <a:gd name="connsiteX6" fmla="*/ 221108 w 3278889"/>
              <a:gd name="connsiteY6" fmla="*/ 1706818 h 1879959"/>
              <a:gd name="connsiteX7" fmla="*/ 263311 w 3278889"/>
              <a:gd name="connsiteY7" fmla="*/ 933095 h 187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889" h="1879959">
                <a:moveTo>
                  <a:pt x="263311" y="933095"/>
                </a:moveTo>
                <a:cubicBezTo>
                  <a:pt x="401643" y="649397"/>
                  <a:pt x="818985" y="65587"/>
                  <a:pt x="1051102" y="4627"/>
                </a:cubicBezTo>
                <a:cubicBezTo>
                  <a:pt x="1283219" y="-56333"/>
                  <a:pt x="1459065" y="504030"/>
                  <a:pt x="1656013" y="567335"/>
                </a:cubicBezTo>
                <a:cubicBezTo>
                  <a:pt x="1852961" y="630640"/>
                  <a:pt x="1991293" y="344597"/>
                  <a:pt x="2232788" y="384455"/>
                </a:cubicBezTo>
                <a:cubicBezTo>
                  <a:pt x="2474283" y="424313"/>
                  <a:pt x="2978376" y="569679"/>
                  <a:pt x="3104985" y="806485"/>
                </a:cubicBezTo>
                <a:cubicBezTo>
                  <a:pt x="3231594" y="1043291"/>
                  <a:pt x="3473090" y="1655236"/>
                  <a:pt x="2992444" y="1805291"/>
                </a:cubicBezTo>
                <a:cubicBezTo>
                  <a:pt x="2511798" y="1955347"/>
                  <a:pt x="671274" y="1856873"/>
                  <a:pt x="221108" y="1706818"/>
                </a:cubicBezTo>
                <a:cubicBezTo>
                  <a:pt x="-229058" y="1556763"/>
                  <a:pt x="124979" y="1216793"/>
                  <a:pt x="263311" y="933095"/>
                </a:cubicBezTo>
                <a:close/>
              </a:path>
            </a:pathLst>
          </a:custGeom>
          <a:gradFill>
            <a:gsLst>
              <a:gs pos="0">
                <a:srgbClr val="72202A">
                  <a:alpha val="53000"/>
                </a:srgbClr>
              </a:gs>
              <a:gs pos="64000">
                <a:srgbClr val="FFFFFF">
                  <a:alpha val="0"/>
                </a:srgbClr>
              </a:gs>
              <a:gs pos="100000">
                <a:schemeClr val="bg1">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9" name="任意多边形 4">
            <a:extLst>
              <a:ext uri="{FF2B5EF4-FFF2-40B4-BE49-F238E27FC236}">
                <a16:creationId xmlns:a16="http://schemas.microsoft.com/office/drawing/2014/main" id="{91D6DF18-0EDE-49AD-98E8-6FE5650F2EAF}"/>
              </a:ext>
            </a:extLst>
          </p:cNvPr>
          <p:cNvSpPr/>
          <p:nvPr/>
        </p:nvSpPr>
        <p:spPr>
          <a:xfrm flipH="1">
            <a:off x="3648187" y="4186994"/>
            <a:ext cx="1657348" cy="949943"/>
          </a:xfrm>
          <a:custGeom>
            <a:avLst/>
            <a:gdLst>
              <a:gd name="connsiteX0" fmla="*/ 263311 w 3278889"/>
              <a:gd name="connsiteY0" fmla="*/ 933095 h 1879959"/>
              <a:gd name="connsiteX1" fmla="*/ 1051102 w 3278889"/>
              <a:gd name="connsiteY1" fmla="*/ 4627 h 1879959"/>
              <a:gd name="connsiteX2" fmla="*/ 1656013 w 3278889"/>
              <a:gd name="connsiteY2" fmla="*/ 567335 h 1879959"/>
              <a:gd name="connsiteX3" fmla="*/ 2232788 w 3278889"/>
              <a:gd name="connsiteY3" fmla="*/ 384455 h 1879959"/>
              <a:gd name="connsiteX4" fmla="*/ 3104985 w 3278889"/>
              <a:gd name="connsiteY4" fmla="*/ 806485 h 1879959"/>
              <a:gd name="connsiteX5" fmla="*/ 2992444 w 3278889"/>
              <a:gd name="connsiteY5" fmla="*/ 1805291 h 1879959"/>
              <a:gd name="connsiteX6" fmla="*/ 221108 w 3278889"/>
              <a:gd name="connsiteY6" fmla="*/ 1706818 h 1879959"/>
              <a:gd name="connsiteX7" fmla="*/ 263311 w 3278889"/>
              <a:gd name="connsiteY7" fmla="*/ 933095 h 187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889" h="1879959">
                <a:moveTo>
                  <a:pt x="263311" y="933095"/>
                </a:moveTo>
                <a:cubicBezTo>
                  <a:pt x="401643" y="649397"/>
                  <a:pt x="818985" y="65587"/>
                  <a:pt x="1051102" y="4627"/>
                </a:cubicBezTo>
                <a:cubicBezTo>
                  <a:pt x="1283219" y="-56333"/>
                  <a:pt x="1459065" y="504030"/>
                  <a:pt x="1656013" y="567335"/>
                </a:cubicBezTo>
                <a:cubicBezTo>
                  <a:pt x="1852961" y="630640"/>
                  <a:pt x="1991293" y="344597"/>
                  <a:pt x="2232788" y="384455"/>
                </a:cubicBezTo>
                <a:cubicBezTo>
                  <a:pt x="2474283" y="424313"/>
                  <a:pt x="2978376" y="569679"/>
                  <a:pt x="3104985" y="806485"/>
                </a:cubicBezTo>
                <a:cubicBezTo>
                  <a:pt x="3231594" y="1043291"/>
                  <a:pt x="3473090" y="1655236"/>
                  <a:pt x="2992444" y="1805291"/>
                </a:cubicBezTo>
                <a:cubicBezTo>
                  <a:pt x="2511798" y="1955347"/>
                  <a:pt x="671274" y="1856873"/>
                  <a:pt x="221108" y="1706818"/>
                </a:cubicBezTo>
                <a:cubicBezTo>
                  <a:pt x="-229058" y="1556763"/>
                  <a:pt x="124979" y="1216793"/>
                  <a:pt x="263311" y="933095"/>
                </a:cubicBezTo>
                <a:close/>
              </a:path>
            </a:pathLst>
          </a:custGeom>
          <a:gradFill>
            <a:gsLst>
              <a:gs pos="0">
                <a:srgbClr val="72202A">
                  <a:alpha val="53000"/>
                </a:srgbClr>
              </a:gs>
              <a:gs pos="64000">
                <a:srgbClr val="FFFFFF">
                  <a:alpha val="0"/>
                </a:srgbClr>
              </a:gs>
              <a:gs pos="100000">
                <a:schemeClr val="bg1">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12" name="文本框 11">
            <a:extLst>
              <a:ext uri="{FF2B5EF4-FFF2-40B4-BE49-F238E27FC236}">
                <a16:creationId xmlns:a16="http://schemas.microsoft.com/office/drawing/2014/main" id="{7416A4E7-D1D1-4C3B-AD21-6AC2EFF2F190}"/>
              </a:ext>
            </a:extLst>
          </p:cNvPr>
          <p:cNvSpPr txBox="1"/>
          <p:nvPr/>
        </p:nvSpPr>
        <p:spPr>
          <a:xfrm>
            <a:off x="956356" y="2881610"/>
            <a:ext cx="6092456" cy="923330"/>
          </a:xfrm>
          <a:prstGeom prst="rect">
            <a:avLst/>
          </a:prstGeom>
          <a:noFill/>
        </p:spPr>
        <p:txBody>
          <a:bodyPr wrap="square">
            <a:spAutoFit/>
          </a:bodyPr>
          <a:lstStyle/>
          <a:p>
            <a:r>
              <a:rPr lang="zh-CN" altLang="en-US" sz="5400" dirty="0">
                <a:effectLst/>
                <a:latin typeface="华文行楷" panose="02010800040101010101" pitchFamily="2" charset="-122"/>
                <a:ea typeface="华文行楷" panose="02010800040101010101" pitchFamily="2" charset="-122"/>
                <a:cs typeface="Times New Roman" panose="02020603050405020304" pitchFamily="18" charset="0"/>
              </a:rPr>
              <a:t>竞品分析</a:t>
            </a:r>
            <a:endParaRPr lang="zh-CN" altLang="en-US" sz="5400" dirty="0">
              <a:latin typeface="华文行楷" panose="02010800040101010101" pitchFamily="2" charset="-122"/>
              <a:ea typeface="华文行楷" panose="02010800040101010101" pitchFamily="2" charset="-122"/>
            </a:endParaRPr>
          </a:p>
        </p:txBody>
      </p:sp>
      <p:sp>
        <p:nvSpPr>
          <p:cNvPr id="11" name="文本框 10">
            <a:extLst>
              <a:ext uri="{FF2B5EF4-FFF2-40B4-BE49-F238E27FC236}">
                <a16:creationId xmlns:a16="http://schemas.microsoft.com/office/drawing/2014/main" id="{B7D9B34C-3E2E-44D4-B2EF-0E2BE6E2FB25}"/>
              </a:ext>
            </a:extLst>
          </p:cNvPr>
          <p:cNvSpPr txBox="1"/>
          <p:nvPr/>
        </p:nvSpPr>
        <p:spPr>
          <a:xfrm>
            <a:off x="1219525" y="3896105"/>
            <a:ext cx="2491530" cy="369332"/>
          </a:xfrm>
          <a:prstGeom prst="rect">
            <a:avLst/>
          </a:prstGeom>
          <a:noFill/>
        </p:spPr>
        <p:txBody>
          <a:bodyPr wrap="square" rtlCol="0">
            <a:spAutoFit/>
          </a:bodyPr>
          <a:lstStyle/>
          <a:p>
            <a:pPr algn="r"/>
            <a:r>
              <a:rPr lang="zh-CN" altLang="en-US" dirty="0"/>
              <a:t>优点</a:t>
            </a:r>
          </a:p>
        </p:txBody>
      </p:sp>
      <p:pic>
        <p:nvPicPr>
          <p:cNvPr id="13" name="图片 12" descr="图片包含 日程表&#10;&#10;描述已自动生成">
            <a:extLst>
              <a:ext uri="{FF2B5EF4-FFF2-40B4-BE49-F238E27FC236}">
                <a16:creationId xmlns:a16="http://schemas.microsoft.com/office/drawing/2014/main" id="{4271382B-3544-46A3-B318-FA23F52A6F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7257" y="3582186"/>
            <a:ext cx="5716373" cy="2900575"/>
          </a:xfrm>
          <a:prstGeom prst="rect">
            <a:avLst/>
          </a:prstGeom>
        </p:spPr>
      </p:pic>
    </p:spTree>
    <p:extLst>
      <p:ext uri="{BB962C8B-B14F-4D97-AF65-F5344CB8AC3E}">
        <p14:creationId xmlns:p14="http://schemas.microsoft.com/office/powerpoint/2010/main" val="2398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59355AA-3C3B-434D-B941-819BAE92EA25}"/>
              </a:ext>
            </a:extLst>
          </p:cNvPr>
          <p:cNvSpPr txBox="1"/>
          <p:nvPr/>
        </p:nvSpPr>
        <p:spPr>
          <a:xfrm>
            <a:off x="5946775" y="1454269"/>
            <a:ext cx="5025699" cy="377411"/>
          </a:xfrm>
          <a:prstGeom prst="rect">
            <a:avLst/>
          </a:prstGeom>
          <a:noFill/>
        </p:spPr>
        <p:txBody>
          <a:bodyPr wrap="square" rtlCol="0">
            <a:spAutoFit/>
          </a:bodyPr>
          <a:lstStyle/>
          <a:p>
            <a:pPr>
              <a:lnSpc>
                <a:spcPct val="150000"/>
              </a:lnSpc>
            </a:pPr>
            <a:r>
              <a:rPr lang="zh-CN" altLang="en-US" sz="1400" dirty="0">
                <a:latin typeface="WenYue GuDianMingChaoTi (Non-Commercial Use)" pitchFamily="50" charset="-122"/>
                <a:ea typeface="WenYue GuDianMingChaoTi (Non-Commercial Use)" pitchFamily="50" charset="-122"/>
                <a:sym typeface="WenYue GuDianMingChaoTi (Non-Commercial Use)" pitchFamily="50" charset="-122"/>
              </a:rPr>
              <a:t>模块太多，用户操作不够简洁</a:t>
            </a:r>
          </a:p>
        </p:txBody>
      </p:sp>
      <p:sp>
        <p:nvSpPr>
          <p:cNvPr id="3" name="文本框 2">
            <a:extLst>
              <a:ext uri="{FF2B5EF4-FFF2-40B4-BE49-F238E27FC236}">
                <a16:creationId xmlns:a16="http://schemas.microsoft.com/office/drawing/2014/main" id="{2BF7DFBB-2026-48AF-8F13-9B2654C9A365}"/>
              </a:ext>
            </a:extLst>
          </p:cNvPr>
          <p:cNvSpPr txBox="1"/>
          <p:nvPr/>
        </p:nvSpPr>
        <p:spPr>
          <a:xfrm>
            <a:off x="5347257" y="1423405"/>
            <a:ext cx="675538" cy="523220"/>
          </a:xfrm>
          <a:prstGeom prst="rect">
            <a:avLst/>
          </a:prstGeom>
          <a:noFill/>
        </p:spPr>
        <p:txBody>
          <a:bodyPr wrap="square" rtlCol="0">
            <a:spAutoFit/>
          </a:bodyPr>
          <a:lstStyle/>
          <a:p>
            <a:r>
              <a:rPr lang="en-US" altLang="zh-CN" sz="2800" dirty="0">
                <a:latin typeface="WenYue GuDianMingChaoTi (Non-Commercial Use)" pitchFamily="50" charset="-122"/>
                <a:ea typeface="WenYue GuDianMingChaoTi (Non-Commercial Use)" pitchFamily="50" charset="-122"/>
                <a:sym typeface="WenYue GuDianMingChaoTi (Non-Commercial Use)" pitchFamily="50" charset="-122"/>
              </a:rPr>
              <a:t>01</a:t>
            </a:r>
            <a:endParaRPr lang="zh-CN" altLang="en-US" sz="2800" dirty="0">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4" name="文本框 3">
            <a:extLst>
              <a:ext uri="{FF2B5EF4-FFF2-40B4-BE49-F238E27FC236}">
                <a16:creationId xmlns:a16="http://schemas.microsoft.com/office/drawing/2014/main" id="{F7D418FB-C197-47F8-9EAC-7705062FB2BE}"/>
              </a:ext>
            </a:extLst>
          </p:cNvPr>
          <p:cNvSpPr txBox="1"/>
          <p:nvPr/>
        </p:nvSpPr>
        <p:spPr>
          <a:xfrm>
            <a:off x="5946776" y="2181034"/>
            <a:ext cx="5025699" cy="700576"/>
          </a:xfrm>
          <a:prstGeom prst="rect">
            <a:avLst/>
          </a:prstGeom>
          <a:noFill/>
        </p:spPr>
        <p:txBody>
          <a:bodyPr wrap="square" rtlCol="0">
            <a:spAutoFit/>
          </a:bodyPr>
          <a:lstStyle/>
          <a:p>
            <a:pPr>
              <a:lnSpc>
                <a:spcPct val="150000"/>
              </a:lnSpc>
            </a:pPr>
            <a:r>
              <a:rPr lang="zh-CN" altLang="en-US" sz="1400" dirty="0">
                <a:latin typeface="WenYue GuDianMingChaoTi (Non-Commercial Use)" pitchFamily="50" charset="-122"/>
                <a:ea typeface="WenYue GuDianMingChaoTi (Non-Commercial Use)" pitchFamily="50" charset="-122"/>
                <a:sym typeface="WenYue GuDianMingChaoTi (Non-Commercial Use)" pitchFamily="50" charset="-122"/>
              </a:rPr>
              <a:t>导航栏虽然全面但分布在整个页面的各处，用户跳转至想要的页面所需的操作过于复杂</a:t>
            </a:r>
          </a:p>
        </p:txBody>
      </p:sp>
      <p:sp>
        <p:nvSpPr>
          <p:cNvPr id="5" name="文本框 4">
            <a:extLst>
              <a:ext uri="{FF2B5EF4-FFF2-40B4-BE49-F238E27FC236}">
                <a16:creationId xmlns:a16="http://schemas.microsoft.com/office/drawing/2014/main" id="{949906E3-1916-4774-B746-3D7DD62B7139}"/>
              </a:ext>
            </a:extLst>
          </p:cNvPr>
          <p:cNvSpPr txBox="1"/>
          <p:nvPr/>
        </p:nvSpPr>
        <p:spPr>
          <a:xfrm>
            <a:off x="5347257" y="2153152"/>
            <a:ext cx="675538" cy="523220"/>
          </a:xfrm>
          <a:prstGeom prst="rect">
            <a:avLst/>
          </a:prstGeom>
          <a:noFill/>
        </p:spPr>
        <p:txBody>
          <a:bodyPr wrap="square" rtlCol="0">
            <a:spAutoFit/>
          </a:bodyPr>
          <a:lstStyle/>
          <a:p>
            <a:r>
              <a:rPr lang="en-US" altLang="zh-CN" sz="2800" dirty="0">
                <a:latin typeface="WenYue GuDianMingChaoTi (Non-Commercial Use)" pitchFamily="50" charset="-122"/>
                <a:ea typeface="WenYue GuDianMingChaoTi (Non-Commercial Use)" pitchFamily="50" charset="-122"/>
                <a:sym typeface="WenYue GuDianMingChaoTi (Non-Commercial Use)" pitchFamily="50" charset="-122"/>
              </a:rPr>
              <a:t>02</a:t>
            </a:r>
            <a:endParaRPr lang="zh-CN" altLang="en-US" sz="2800" dirty="0">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8" name="任意多边形 3">
            <a:extLst>
              <a:ext uri="{FF2B5EF4-FFF2-40B4-BE49-F238E27FC236}">
                <a16:creationId xmlns:a16="http://schemas.microsoft.com/office/drawing/2014/main" id="{FE7E4330-729E-49B4-9B6D-AF83DFE16702}"/>
              </a:ext>
            </a:extLst>
          </p:cNvPr>
          <p:cNvSpPr/>
          <p:nvPr/>
        </p:nvSpPr>
        <p:spPr>
          <a:xfrm>
            <a:off x="397577" y="1902926"/>
            <a:ext cx="2563586" cy="1340167"/>
          </a:xfrm>
          <a:custGeom>
            <a:avLst/>
            <a:gdLst>
              <a:gd name="connsiteX0" fmla="*/ 263311 w 3278889"/>
              <a:gd name="connsiteY0" fmla="*/ 933095 h 1879959"/>
              <a:gd name="connsiteX1" fmla="*/ 1051102 w 3278889"/>
              <a:gd name="connsiteY1" fmla="*/ 4627 h 1879959"/>
              <a:gd name="connsiteX2" fmla="*/ 1656013 w 3278889"/>
              <a:gd name="connsiteY2" fmla="*/ 567335 h 1879959"/>
              <a:gd name="connsiteX3" fmla="*/ 2232788 w 3278889"/>
              <a:gd name="connsiteY3" fmla="*/ 384455 h 1879959"/>
              <a:gd name="connsiteX4" fmla="*/ 3104985 w 3278889"/>
              <a:gd name="connsiteY4" fmla="*/ 806485 h 1879959"/>
              <a:gd name="connsiteX5" fmla="*/ 2992444 w 3278889"/>
              <a:gd name="connsiteY5" fmla="*/ 1805291 h 1879959"/>
              <a:gd name="connsiteX6" fmla="*/ 221108 w 3278889"/>
              <a:gd name="connsiteY6" fmla="*/ 1706818 h 1879959"/>
              <a:gd name="connsiteX7" fmla="*/ 263311 w 3278889"/>
              <a:gd name="connsiteY7" fmla="*/ 933095 h 187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889" h="1879959">
                <a:moveTo>
                  <a:pt x="263311" y="933095"/>
                </a:moveTo>
                <a:cubicBezTo>
                  <a:pt x="401643" y="649397"/>
                  <a:pt x="818985" y="65587"/>
                  <a:pt x="1051102" y="4627"/>
                </a:cubicBezTo>
                <a:cubicBezTo>
                  <a:pt x="1283219" y="-56333"/>
                  <a:pt x="1459065" y="504030"/>
                  <a:pt x="1656013" y="567335"/>
                </a:cubicBezTo>
                <a:cubicBezTo>
                  <a:pt x="1852961" y="630640"/>
                  <a:pt x="1991293" y="344597"/>
                  <a:pt x="2232788" y="384455"/>
                </a:cubicBezTo>
                <a:cubicBezTo>
                  <a:pt x="2474283" y="424313"/>
                  <a:pt x="2978376" y="569679"/>
                  <a:pt x="3104985" y="806485"/>
                </a:cubicBezTo>
                <a:cubicBezTo>
                  <a:pt x="3231594" y="1043291"/>
                  <a:pt x="3473090" y="1655236"/>
                  <a:pt x="2992444" y="1805291"/>
                </a:cubicBezTo>
                <a:cubicBezTo>
                  <a:pt x="2511798" y="1955347"/>
                  <a:pt x="671274" y="1856873"/>
                  <a:pt x="221108" y="1706818"/>
                </a:cubicBezTo>
                <a:cubicBezTo>
                  <a:pt x="-229058" y="1556763"/>
                  <a:pt x="124979" y="1216793"/>
                  <a:pt x="263311" y="933095"/>
                </a:cubicBezTo>
                <a:close/>
              </a:path>
            </a:pathLst>
          </a:custGeom>
          <a:gradFill>
            <a:gsLst>
              <a:gs pos="0">
                <a:srgbClr val="72202A">
                  <a:alpha val="53000"/>
                </a:srgbClr>
              </a:gs>
              <a:gs pos="64000">
                <a:srgbClr val="FFFFFF">
                  <a:alpha val="0"/>
                </a:srgbClr>
              </a:gs>
              <a:gs pos="100000">
                <a:schemeClr val="bg1">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9" name="任意多边形 4">
            <a:extLst>
              <a:ext uri="{FF2B5EF4-FFF2-40B4-BE49-F238E27FC236}">
                <a16:creationId xmlns:a16="http://schemas.microsoft.com/office/drawing/2014/main" id="{91D6DF18-0EDE-49AD-98E8-6FE5650F2EAF}"/>
              </a:ext>
            </a:extLst>
          </p:cNvPr>
          <p:cNvSpPr/>
          <p:nvPr/>
        </p:nvSpPr>
        <p:spPr>
          <a:xfrm flipH="1">
            <a:off x="3648187" y="4186994"/>
            <a:ext cx="1657348" cy="949943"/>
          </a:xfrm>
          <a:custGeom>
            <a:avLst/>
            <a:gdLst>
              <a:gd name="connsiteX0" fmla="*/ 263311 w 3278889"/>
              <a:gd name="connsiteY0" fmla="*/ 933095 h 1879959"/>
              <a:gd name="connsiteX1" fmla="*/ 1051102 w 3278889"/>
              <a:gd name="connsiteY1" fmla="*/ 4627 h 1879959"/>
              <a:gd name="connsiteX2" fmla="*/ 1656013 w 3278889"/>
              <a:gd name="connsiteY2" fmla="*/ 567335 h 1879959"/>
              <a:gd name="connsiteX3" fmla="*/ 2232788 w 3278889"/>
              <a:gd name="connsiteY3" fmla="*/ 384455 h 1879959"/>
              <a:gd name="connsiteX4" fmla="*/ 3104985 w 3278889"/>
              <a:gd name="connsiteY4" fmla="*/ 806485 h 1879959"/>
              <a:gd name="connsiteX5" fmla="*/ 2992444 w 3278889"/>
              <a:gd name="connsiteY5" fmla="*/ 1805291 h 1879959"/>
              <a:gd name="connsiteX6" fmla="*/ 221108 w 3278889"/>
              <a:gd name="connsiteY6" fmla="*/ 1706818 h 1879959"/>
              <a:gd name="connsiteX7" fmla="*/ 263311 w 3278889"/>
              <a:gd name="connsiteY7" fmla="*/ 933095 h 187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889" h="1879959">
                <a:moveTo>
                  <a:pt x="263311" y="933095"/>
                </a:moveTo>
                <a:cubicBezTo>
                  <a:pt x="401643" y="649397"/>
                  <a:pt x="818985" y="65587"/>
                  <a:pt x="1051102" y="4627"/>
                </a:cubicBezTo>
                <a:cubicBezTo>
                  <a:pt x="1283219" y="-56333"/>
                  <a:pt x="1459065" y="504030"/>
                  <a:pt x="1656013" y="567335"/>
                </a:cubicBezTo>
                <a:cubicBezTo>
                  <a:pt x="1852961" y="630640"/>
                  <a:pt x="1991293" y="344597"/>
                  <a:pt x="2232788" y="384455"/>
                </a:cubicBezTo>
                <a:cubicBezTo>
                  <a:pt x="2474283" y="424313"/>
                  <a:pt x="2978376" y="569679"/>
                  <a:pt x="3104985" y="806485"/>
                </a:cubicBezTo>
                <a:cubicBezTo>
                  <a:pt x="3231594" y="1043291"/>
                  <a:pt x="3473090" y="1655236"/>
                  <a:pt x="2992444" y="1805291"/>
                </a:cubicBezTo>
                <a:cubicBezTo>
                  <a:pt x="2511798" y="1955347"/>
                  <a:pt x="671274" y="1856873"/>
                  <a:pt x="221108" y="1706818"/>
                </a:cubicBezTo>
                <a:cubicBezTo>
                  <a:pt x="-229058" y="1556763"/>
                  <a:pt x="124979" y="1216793"/>
                  <a:pt x="263311" y="933095"/>
                </a:cubicBezTo>
                <a:close/>
              </a:path>
            </a:pathLst>
          </a:custGeom>
          <a:gradFill>
            <a:gsLst>
              <a:gs pos="0">
                <a:srgbClr val="72202A">
                  <a:alpha val="53000"/>
                </a:srgbClr>
              </a:gs>
              <a:gs pos="64000">
                <a:srgbClr val="FFFFFF">
                  <a:alpha val="0"/>
                </a:srgbClr>
              </a:gs>
              <a:gs pos="100000">
                <a:schemeClr val="bg1">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12" name="文本框 11">
            <a:extLst>
              <a:ext uri="{FF2B5EF4-FFF2-40B4-BE49-F238E27FC236}">
                <a16:creationId xmlns:a16="http://schemas.microsoft.com/office/drawing/2014/main" id="{7416A4E7-D1D1-4C3B-AD21-6AC2EFF2F190}"/>
              </a:ext>
            </a:extLst>
          </p:cNvPr>
          <p:cNvSpPr txBox="1"/>
          <p:nvPr/>
        </p:nvSpPr>
        <p:spPr>
          <a:xfrm>
            <a:off x="956356" y="2881610"/>
            <a:ext cx="6092456" cy="923330"/>
          </a:xfrm>
          <a:prstGeom prst="rect">
            <a:avLst/>
          </a:prstGeom>
          <a:noFill/>
        </p:spPr>
        <p:txBody>
          <a:bodyPr wrap="square">
            <a:spAutoFit/>
          </a:bodyPr>
          <a:lstStyle/>
          <a:p>
            <a:r>
              <a:rPr lang="zh-CN" altLang="en-US" sz="5400" dirty="0">
                <a:effectLst/>
                <a:latin typeface="华文行楷" panose="02010800040101010101" pitchFamily="2" charset="-122"/>
                <a:ea typeface="华文行楷" panose="02010800040101010101" pitchFamily="2" charset="-122"/>
                <a:cs typeface="Times New Roman" panose="02020603050405020304" pitchFamily="18" charset="0"/>
              </a:rPr>
              <a:t>竞品分析</a:t>
            </a:r>
            <a:endParaRPr lang="zh-CN" altLang="en-US" sz="5400" dirty="0">
              <a:latin typeface="华文行楷" panose="02010800040101010101" pitchFamily="2" charset="-122"/>
              <a:ea typeface="华文行楷" panose="02010800040101010101" pitchFamily="2" charset="-122"/>
            </a:endParaRPr>
          </a:p>
        </p:txBody>
      </p:sp>
      <p:sp>
        <p:nvSpPr>
          <p:cNvPr id="11" name="文本框 10">
            <a:extLst>
              <a:ext uri="{FF2B5EF4-FFF2-40B4-BE49-F238E27FC236}">
                <a16:creationId xmlns:a16="http://schemas.microsoft.com/office/drawing/2014/main" id="{B7D9B34C-3E2E-44D4-B2EF-0E2BE6E2FB25}"/>
              </a:ext>
            </a:extLst>
          </p:cNvPr>
          <p:cNvSpPr txBox="1"/>
          <p:nvPr/>
        </p:nvSpPr>
        <p:spPr>
          <a:xfrm>
            <a:off x="1219525" y="3896105"/>
            <a:ext cx="2491530" cy="369332"/>
          </a:xfrm>
          <a:prstGeom prst="rect">
            <a:avLst/>
          </a:prstGeom>
          <a:noFill/>
        </p:spPr>
        <p:txBody>
          <a:bodyPr wrap="square" rtlCol="0">
            <a:spAutoFit/>
          </a:bodyPr>
          <a:lstStyle/>
          <a:p>
            <a:pPr algn="r"/>
            <a:r>
              <a:rPr lang="zh-CN" altLang="en-US" dirty="0"/>
              <a:t>缺点</a:t>
            </a:r>
          </a:p>
        </p:txBody>
      </p:sp>
      <p:pic>
        <p:nvPicPr>
          <p:cNvPr id="13" name="图片 12">
            <a:extLst>
              <a:ext uri="{FF2B5EF4-FFF2-40B4-BE49-F238E27FC236}">
                <a16:creationId xmlns:a16="http://schemas.microsoft.com/office/drawing/2014/main" id="{4271382B-3544-46A3-B318-FA23F52A6F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347257" y="3583040"/>
            <a:ext cx="5716373" cy="2898867"/>
          </a:xfrm>
          <a:prstGeom prst="rect">
            <a:avLst/>
          </a:prstGeom>
        </p:spPr>
      </p:pic>
    </p:spTree>
    <p:extLst>
      <p:ext uri="{BB962C8B-B14F-4D97-AF65-F5344CB8AC3E}">
        <p14:creationId xmlns:p14="http://schemas.microsoft.com/office/powerpoint/2010/main" val="320841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352F30-D6DC-47E5-97C5-6971A543FC2B}"/>
              </a:ext>
            </a:extLst>
          </p:cNvPr>
          <p:cNvSpPr/>
          <p:nvPr/>
        </p:nvSpPr>
        <p:spPr>
          <a:xfrm>
            <a:off x="4769183" y="2191349"/>
            <a:ext cx="2094329" cy="2491861"/>
          </a:xfrm>
          <a:prstGeom prst="rect">
            <a:avLst/>
          </a:prstGeom>
          <a:noFill/>
          <a:ln>
            <a:solidFill>
              <a:srgbClr val="652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3" name="矩形 2">
            <a:extLst>
              <a:ext uri="{FF2B5EF4-FFF2-40B4-BE49-F238E27FC236}">
                <a16:creationId xmlns:a16="http://schemas.microsoft.com/office/drawing/2014/main" id="{29993A42-E5D2-4929-8B02-58DD3558399E}"/>
              </a:ext>
            </a:extLst>
          </p:cNvPr>
          <p:cNvSpPr/>
          <p:nvPr/>
        </p:nvSpPr>
        <p:spPr>
          <a:xfrm>
            <a:off x="6150939" y="1627934"/>
            <a:ext cx="1114834" cy="22520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WenYue GuDianMingChaoTi (Non-Commercial Use)" pitchFamily="50" charset="-122"/>
              <a:ea typeface="WenYue GuDianMingChaoTi (Non-Commercial Use)" pitchFamily="50" charset="-122"/>
              <a:sym typeface="WenYue GuDianMingChaoTi (Non-Commercial Use)" pitchFamily="50" charset="-122"/>
            </a:endParaRPr>
          </a:p>
        </p:txBody>
      </p:sp>
      <p:pic>
        <p:nvPicPr>
          <p:cNvPr id="5" name="图片 4"/>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l="46764"/>
          <a:stretch/>
        </p:blipFill>
        <p:spPr>
          <a:xfrm>
            <a:off x="5152768" y="2081718"/>
            <a:ext cx="1155478" cy="4119269"/>
          </a:xfrm>
          <a:prstGeom prst="rect">
            <a:avLst/>
          </a:prstGeom>
        </p:spPr>
      </p:pic>
      <p:pic>
        <p:nvPicPr>
          <p:cNvPr id="6" name="图片 5"/>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tretch>
            <a:fillRect/>
          </a:stretch>
        </p:blipFill>
        <p:spPr>
          <a:xfrm>
            <a:off x="4662777" y="4683210"/>
            <a:ext cx="1907182" cy="1941858"/>
          </a:xfrm>
          <a:prstGeom prst="rect">
            <a:avLst/>
          </a:prstGeom>
        </p:spPr>
      </p:pic>
      <p:sp>
        <p:nvSpPr>
          <p:cNvPr id="7" name="文本框 26">
            <a:extLst>
              <a:ext uri="{FF2B5EF4-FFF2-40B4-BE49-F238E27FC236}">
                <a16:creationId xmlns:a16="http://schemas.microsoft.com/office/drawing/2014/main" id="{D9B28593-0827-475E-BFA9-4D23FF58E678}"/>
              </a:ext>
            </a:extLst>
          </p:cNvPr>
          <p:cNvSpPr txBox="1">
            <a:spLocks noChangeArrowheads="1"/>
          </p:cNvSpPr>
          <p:nvPr/>
        </p:nvSpPr>
        <p:spPr bwMode="auto">
          <a:xfrm>
            <a:off x="1859620" y="4074463"/>
            <a:ext cx="3668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3.</a:t>
            </a:r>
            <a:r>
              <a:rPr lang="zh-CN" altLang="zh-CN" b="1" dirty="0"/>
              <a:t>轮播展示</a:t>
            </a:r>
            <a:endParaRPr lang="zh-CN" altLang="zh-CN" dirty="0"/>
          </a:p>
        </p:txBody>
      </p:sp>
      <p:sp>
        <p:nvSpPr>
          <p:cNvPr id="8" name="文本框 26">
            <a:extLst>
              <a:ext uri="{FF2B5EF4-FFF2-40B4-BE49-F238E27FC236}">
                <a16:creationId xmlns:a16="http://schemas.microsoft.com/office/drawing/2014/main" id="{D9B28593-0827-475E-BFA9-4D23FF58E678}"/>
              </a:ext>
            </a:extLst>
          </p:cNvPr>
          <p:cNvSpPr txBox="1">
            <a:spLocks noChangeArrowheads="1"/>
          </p:cNvSpPr>
          <p:nvPr/>
        </p:nvSpPr>
        <p:spPr bwMode="auto">
          <a:xfrm>
            <a:off x="7888802" y="1400703"/>
            <a:ext cx="3668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4.</a:t>
            </a:r>
            <a:r>
              <a:rPr lang="zh-CN" altLang="zh-CN" b="1" dirty="0"/>
              <a:t>快捷功能图标</a:t>
            </a:r>
            <a:endParaRPr lang="zh-CN" altLang="zh-CN" dirty="0"/>
          </a:p>
        </p:txBody>
      </p:sp>
      <p:sp>
        <p:nvSpPr>
          <p:cNvPr id="9" name="文本框 26">
            <a:extLst>
              <a:ext uri="{FF2B5EF4-FFF2-40B4-BE49-F238E27FC236}">
                <a16:creationId xmlns:a16="http://schemas.microsoft.com/office/drawing/2014/main" id="{D9B28593-0827-475E-BFA9-4D23FF58E678}"/>
              </a:ext>
            </a:extLst>
          </p:cNvPr>
          <p:cNvSpPr txBox="1">
            <a:spLocks noChangeArrowheads="1"/>
          </p:cNvSpPr>
          <p:nvPr/>
        </p:nvSpPr>
        <p:spPr bwMode="auto">
          <a:xfrm>
            <a:off x="1859620" y="1400703"/>
            <a:ext cx="3668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1.</a:t>
            </a:r>
            <a:r>
              <a:rPr lang="zh-CN" altLang="zh-CN" b="1" dirty="0"/>
              <a:t>页面分类导航</a:t>
            </a:r>
            <a:endParaRPr lang="zh-CN" altLang="zh-CN" dirty="0"/>
          </a:p>
        </p:txBody>
      </p:sp>
      <p:sp>
        <p:nvSpPr>
          <p:cNvPr id="10" name="文本框 26">
            <a:extLst>
              <a:ext uri="{FF2B5EF4-FFF2-40B4-BE49-F238E27FC236}">
                <a16:creationId xmlns:a16="http://schemas.microsoft.com/office/drawing/2014/main" id="{D9B28593-0827-475E-BFA9-4D23FF58E678}"/>
              </a:ext>
            </a:extLst>
          </p:cNvPr>
          <p:cNvSpPr txBox="1">
            <a:spLocks noChangeArrowheads="1"/>
          </p:cNvSpPr>
          <p:nvPr/>
        </p:nvSpPr>
        <p:spPr bwMode="auto">
          <a:xfrm>
            <a:off x="1859619" y="2678739"/>
            <a:ext cx="3668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2.</a:t>
            </a:r>
            <a:r>
              <a:rPr lang="zh-CN" altLang="zh-CN" b="1" dirty="0"/>
              <a:t>页面跳转</a:t>
            </a:r>
            <a:endParaRPr lang="zh-CN" altLang="zh-CN" dirty="0"/>
          </a:p>
        </p:txBody>
      </p:sp>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50898" y="1036155"/>
            <a:ext cx="954026" cy="1155194"/>
          </a:xfrm>
          <a:prstGeom prst="rect">
            <a:avLst/>
          </a:prstGeom>
        </p:spPr>
      </p:pic>
      <p:pic>
        <p:nvPicPr>
          <p:cNvPr id="12" name="图片 11"/>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a:ext>
            </a:extLst>
          </a:blip>
          <a:srcRect/>
          <a:stretch/>
        </p:blipFill>
        <p:spPr>
          <a:xfrm>
            <a:off x="4728246" y="3716228"/>
            <a:ext cx="1000898" cy="2566261"/>
          </a:xfrm>
          <a:prstGeom prst="rect">
            <a:avLst/>
          </a:prstGeom>
        </p:spPr>
      </p:pic>
      <p:sp>
        <p:nvSpPr>
          <p:cNvPr id="13" name="文本框 12">
            <a:extLst>
              <a:ext uri="{FF2B5EF4-FFF2-40B4-BE49-F238E27FC236}">
                <a16:creationId xmlns:a16="http://schemas.microsoft.com/office/drawing/2014/main" id="{ED97C15A-87BA-44A4-8CD2-389CDA6ACA4E}"/>
              </a:ext>
            </a:extLst>
          </p:cNvPr>
          <p:cNvSpPr txBox="1"/>
          <p:nvPr/>
        </p:nvSpPr>
        <p:spPr>
          <a:xfrm>
            <a:off x="6422264" y="1866158"/>
            <a:ext cx="615553" cy="1775637"/>
          </a:xfrm>
          <a:prstGeom prst="rect">
            <a:avLst/>
          </a:prstGeom>
          <a:noFill/>
        </p:spPr>
        <p:txBody>
          <a:bodyPr vert="eaVert" wrap="square" rtlCol="0">
            <a:spAutoFit/>
          </a:bodyPr>
          <a:lstStyle/>
          <a:p>
            <a:r>
              <a:rPr lang="zh-CN" altLang="en-US" sz="2800" dirty="0">
                <a:solidFill>
                  <a:schemeClr val="bg1"/>
                </a:solidFill>
              </a:rPr>
              <a:t>基础功能</a:t>
            </a:r>
          </a:p>
        </p:txBody>
      </p:sp>
      <p:sp>
        <p:nvSpPr>
          <p:cNvPr id="15" name="文本框 14">
            <a:extLst>
              <a:ext uri="{FF2B5EF4-FFF2-40B4-BE49-F238E27FC236}">
                <a16:creationId xmlns:a16="http://schemas.microsoft.com/office/drawing/2014/main" id="{C5EEAF7C-E5E4-453C-BB17-46C380253B3C}"/>
              </a:ext>
            </a:extLst>
          </p:cNvPr>
          <p:cNvSpPr txBox="1"/>
          <p:nvPr/>
        </p:nvSpPr>
        <p:spPr>
          <a:xfrm>
            <a:off x="7533168" y="2677239"/>
            <a:ext cx="6092456" cy="370166"/>
          </a:xfrm>
          <a:prstGeom prst="rect">
            <a:avLst/>
          </a:prstGeom>
          <a:noFill/>
        </p:spPr>
        <p:txBody>
          <a:bodyPr wrap="square">
            <a:spAutoFit/>
          </a:bodyPr>
          <a:lstStyle/>
          <a:p>
            <a:pPr indent="306070" algn="just">
              <a:lnSpc>
                <a:spcPct val="115000"/>
              </a:lnSpc>
            </a:pPr>
            <a:r>
              <a:rPr lang="en-US" altLang="zh-CN" sz="1800" b="1" kern="100" dirty="0">
                <a:effectLst/>
                <a:latin typeface="宋体" panose="02010600030101010101" pitchFamily="2" charset="-122"/>
                <a:ea typeface="宋体" panose="02010600030101010101" pitchFamily="2" charset="-122"/>
                <a:cs typeface="Times New Roman" panose="02020603050405020304" pitchFamily="18" charset="0"/>
              </a:rPr>
              <a:t>5.</a:t>
            </a:r>
            <a:r>
              <a:rPr lang="zh-CN" altLang="zh-CN" sz="1800" b="1" kern="100" dirty="0">
                <a:effectLst/>
                <a:latin typeface="宋体" panose="02010600030101010101" pitchFamily="2" charset="-122"/>
                <a:ea typeface="宋体" panose="02010600030101010101" pitchFamily="2" charset="-122"/>
                <a:cs typeface="Times New Roman" panose="02020603050405020304" pitchFamily="18" charset="0"/>
              </a:rPr>
              <a:t>新闻推荐</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635F254F-7A82-4777-91C4-2B806C96E2BF}"/>
              </a:ext>
            </a:extLst>
          </p:cNvPr>
          <p:cNvSpPr txBox="1"/>
          <p:nvPr/>
        </p:nvSpPr>
        <p:spPr>
          <a:xfrm>
            <a:off x="7533168" y="4074463"/>
            <a:ext cx="6092456" cy="370166"/>
          </a:xfrm>
          <a:prstGeom prst="rect">
            <a:avLst/>
          </a:prstGeom>
          <a:noFill/>
        </p:spPr>
        <p:txBody>
          <a:bodyPr wrap="square">
            <a:spAutoFit/>
          </a:bodyPr>
          <a:lstStyle/>
          <a:p>
            <a:pPr indent="306070" algn="just">
              <a:lnSpc>
                <a:spcPct val="115000"/>
              </a:lnSpc>
            </a:pPr>
            <a:r>
              <a:rPr lang="en-US" altLang="zh-CN" sz="1800" b="1" kern="100" dirty="0">
                <a:effectLst/>
                <a:latin typeface="宋体" panose="02010600030101010101" pitchFamily="2" charset="-122"/>
                <a:ea typeface="宋体" panose="02010600030101010101" pitchFamily="2" charset="-122"/>
                <a:cs typeface="Times New Roman" panose="02020603050405020304" pitchFamily="18" charset="0"/>
              </a:rPr>
              <a:t>6.</a:t>
            </a:r>
            <a:r>
              <a:rPr lang="zh-CN" altLang="zh-CN" sz="1800" b="1" kern="100" dirty="0">
                <a:effectLst/>
                <a:latin typeface="宋体" panose="02010600030101010101" pitchFamily="2" charset="-122"/>
                <a:ea typeface="宋体" panose="02010600030101010101" pitchFamily="2" charset="-122"/>
                <a:cs typeface="Times New Roman" panose="02020603050405020304" pitchFamily="18" charset="0"/>
              </a:rPr>
              <a:t>当前位置栏</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6222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4" fill="hold" grpId="0" nodeType="afterEffect">
                                  <p:stCondLst>
                                    <p:cond delay="0"/>
                                  </p:stCondLst>
                                  <p:iterate type="wd">
                                    <p:tmPct val="10000"/>
                                  </p:iterate>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4700"/>
                            </p:stCondLst>
                            <p:childTnLst>
                              <p:par>
                                <p:cTn id="35" presetID="22" presetClass="entr" presetSubtype="4" fill="hold" grpId="0" nodeType="afterEffect">
                                  <p:stCondLst>
                                    <p:cond delay="0"/>
                                  </p:stCondLst>
                                  <p:iterate type="wd">
                                    <p:tmPct val="10000"/>
                                  </p:iterate>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par>
                          <p:cTn id="38" fill="hold">
                            <p:stCondLst>
                              <p:cond delay="5400"/>
                            </p:stCondLst>
                            <p:childTnLst>
                              <p:par>
                                <p:cTn id="39" presetID="22" presetClass="entr" presetSubtype="4" fill="hold" grpId="0" nodeType="afterEffect">
                                  <p:stCondLst>
                                    <p:cond delay="0"/>
                                  </p:stCondLst>
                                  <p:iterate type="wd">
                                    <p:tmPct val="10000"/>
                                  </p:iterate>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par>
                          <p:cTn id="42" fill="hold">
                            <p:stCondLst>
                              <p:cond delay="6100"/>
                            </p:stCondLst>
                            <p:childTnLst>
                              <p:par>
                                <p:cTn id="43" presetID="22" presetClass="entr" presetSubtype="4" fill="hold" grpId="0" nodeType="afterEffect">
                                  <p:stCondLst>
                                    <p:cond delay="0"/>
                                  </p:stCondLst>
                                  <p:iterate type="wd">
                                    <p:tmPct val="10000"/>
                                  </p:iterate>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6279D7-F90E-4BB6-A5EF-5E3D46267395}"/>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943753" y="314587"/>
            <a:ext cx="3248247" cy="6543413"/>
          </a:xfrm>
          <a:prstGeom prst="rect">
            <a:avLst/>
          </a:prstGeom>
        </p:spPr>
      </p:pic>
      <p:sp>
        <p:nvSpPr>
          <p:cNvPr id="3" name="文本框 2">
            <a:extLst>
              <a:ext uri="{FF2B5EF4-FFF2-40B4-BE49-F238E27FC236}">
                <a16:creationId xmlns:a16="http://schemas.microsoft.com/office/drawing/2014/main" id="{C205FC85-6A6F-4341-B175-15CAA2616429}"/>
              </a:ext>
            </a:extLst>
          </p:cNvPr>
          <p:cNvSpPr txBox="1"/>
          <p:nvPr/>
        </p:nvSpPr>
        <p:spPr>
          <a:xfrm>
            <a:off x="844144" y="1031772"/>
            <a:ext cx="6093976" cy="4573175"/>
          </a:xfrm>
          <a:prstGeom prst="rect">
            <a:avLst/>
          </a:prstGeom>
          <a:noFill/>
        </p:spPr>
        <p:txBody>
          <a:bodyPr vert="horz" wrap="square" rtlCol="0">
            <a:spAutoFit/>
          </a:bodyPr>
          <a:lstStyle/>
          <a:p>
            <a:pPr>
              <a:lnSpc>
                <a:spcPct val="200000"/>
              </a:lnSpc>
            </a:pPr>
            <a:r>
              <a:rPr lang="zh-CN" altLang="en-US" sz="1600" spc="600" dirty="0">
                <a:solidFill>
                  <a:schemeClr val="tx1">
                    <a:lumMod val="75000"/>
                    <a:lumOff val="25000"/>
                  </a:schemeClr>
                </a:solidFill>
                <a:latin typeface="文悦古典明朝体 (非商业使用) W5" pitchFamily="50" charset="-122"/>
                <a:ea typeface="文悦古典明朝体 (非商业使用) W5" pitchFamily="50" charset="-122"/>
                <a:sym typeface="WenYue GuDianMingChaoTi (Non-Commercial Use)" pitchFamily="50" charset="-122"/>
              </a:rPr>
              <a:t>我们小组设计的学习强国页面分为首页、重要新闻、身边的感动、学习平台、联系我们四个模块页加重要新闻、身边的感动两个内容页。首页的功能为导航和展示</a:t>
            </a:r>
            <a:r>
              <a:rPr lang="en-US" altLang="zh-CN" sz="1600" spc="600" dirty="0">
                <a:solidFill>
                  <a:schemeClr val="tx1">
                    <a:lumMod val="75000"/>
                    <a:lumOff val="25000"/>
                  </a:schemeClr>
                </a:solidFill>
                <a:latin typeface="文悦古典明朝体 (非商业使用) W5" pitchFamily="50" charset="-122"/>
                <a:ea typeface="文悦古典明朝体 (非商业使用) W5" pitchFamily="50" charset="-122"/>
                <a:sym typeface="WenYue GuDianMingChaoTi (Non-Commercial Use)" pitchFamily="50" charset="-122"/>
              </a:rPr>
              <a:t>;</a:t>
            </a:r>
            <a:r>
              <a:rPr lang="zh-CN" altLang="en-US" sz="1600" spc="600" dirty="0">
                <a:solidFill>
                  <a:schemeClr val="tx1">
                    <a:lumMod val="75000"/>
                    <a:lumOff val="25000"/>
                  </a:schemeClr>
                </a:solidFill>
                <a:latin typeface="文悦古典明朝体 (非商业使用) W5" pitchFamily="50" charset="-122"/>
                <a:ea typeface="文悦古典明朝体 (非商业使用) W5" pitchFamily="50" charset="-122"/>
                <a:sym typeface="WenYue GuDianMingChaoTi (Non-Commercial Use)" pitchFamily="50" charset="-122"/>
              </a:rPr>
              <a:t>学习平台模块为用户提供红色知识学习功能</a:t>
            </a:r>
            <a:r>
              <a:rPr lang="en-US" altLang="zh-CN" sz="1600" spc="600" dirty="0">
                <a:solidFill>
                  <a:schemeClr val="tx1">
                    <a:lumMod val="75000"/>
                    <a:lumOff val="25000"/>
                  </a:schemeClr>
                </a:solidFill>
                <a:latin typeface="文悦古典明朝体 (非商业使用) W5" pitchFamily="50" charset="-122"/>
                <a:ea typeface="文悦古典明朝体 (非商业使用) W5" pitchFamily="50" charset="-122"/>
                <a:sym typeface="WenYue GuDianMingChaoTi (Non-Commercial Use)" pitchFamily="50" charset="-122"/>
              </a:rPr>
              <a:t>;</a:t>
            </a:r>
            <a:r>
              <a:rPr lang="zh-CN" altLang="zh-CN" dirty="0"/>
              <a:t>重要新闻和身边的感动两个模块页提供更加详细的展示功能</a:t>
            </a:r>
            <a:r>
              <a:rPr lang="en-US" altLang="zh-CN" dirty="0"/>
              <a:t>,</a:t>
            </a:r>
            <a:r>
              <a:rPr lang="zh-CN" altLang="en-US" dirty="0"/>
              <a:t>引导用户走向内容页</a:t>
            </a:r>
            <a:r>
              <a:rPr lang="zh-CN" altLang="zh-CN" dirty="0"/>
              <a:t>。</a:t>
            </a:r>
            <a:r>
              <a:rPr lang="zh-CN" altLang="en-US" sz="1600" spc="600" dirty="0">
                <a:solidFill>
                  <a:schemeClr val="tx1">
                    <a:lumMod val="75000"/>
                    <a:lumOff val="25000"/>
                  </a:schemeClr>
                </a:solidFill>
                <a:latin typeface="文悦古典明朝体 (非商业使用) W5" pitchFamily="50" charset="-122"/>
                <a:ea typeface="文悦古典明朝体 (非商业使用) W5" pitchFamily="50" charset="-122"/>
                <a:sym typeface="WenYue GuDianMingChaoTi (Non-Commercial Use)" pitchFamily="50" charset="-122"/>
              </a:rPr>
              <a:t>联系我们模块向用户提供了与网站设计方搭建沟通桥梁的功能，使用户的建议能够直接反应到网站设计方，促进网站建设。</a:t>
            </a:r>
          </a:p>
        </p:txBody>
      </p:sp>
      <p:pic>
        <p:nvPicPr>
          <p:cNvPr id="4" name="图片 3">
            <a:extLst>
              <a:ext uri="{FF2B5EF4-FFF2-40B4-BE49-F238E27FC236}">
                <a16:creationId xmlns:a16="http://schemas.microsoft.com/office/drawing/2014/main" id="{9E6C0B14-1E58-4664-97FD-B1D43D38BCAA}"/>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tretch>
            <a:fillRect/>
          </a:stretch>
        </p:blipFill>
        <p:spPr>
          <a:xfrm>
            <a:off x="6552500" y="4633914"/>
            <a:ext cx="1632688" cy="1632688"/>
          </a:xfrm>
          <a:prstGeom prst="rect">
            <a:avLst/>
          </a:prstGeom>
        </p:spPr>
      </p:pic>
      <p:sp>
        <p:nvSpPr>
          <p:cNvPr id="5" name="文本框 4">
            <a:extLst>
              <a:ext uri="{FF2B5EF4-FFF2-40B4-BE49-F238E27FC236}">
                <a16:creationId xmlns:a16="http://schemas.microsoft.com/office/drawing/2014/main" id="{E78B8D8C-91CF-4B22-9EBB-A705EE4988F7}"/>
              </a:ext>
            </a:extLst>
          </p:cNvPr>
          <p:cNvSpPr txBox="1"/>
          <p:nvPr/>
        </p:nvSpPr>
        <p:spPr>
          <a:xfrm>
            <a:off x="7123047" y="4936703"/>
            <a:ext cx="491594" cy="830997"/>
          </a:xfrm>
          <a:prstGeom prst="rect">
            <a:avLst/>
          </a:prstGeom>
          <a:noFill/>
        </p:spPr>
        <p:txBody>
          <a:bodyPr wrap="square" rtlCol="0">
            <a:spAutoFit/>
          </a:bodyPr>
          <a:lstStyle/>
          <a:p>
            <a:pPr algn="l"/>
            <a:r>
              <a:rPr lang="zh-CN" altLang="en-US" sz="2400" dirty="0">
                <a:solidFill>
                  <a:schemeClr val="bg1"/>
                </a:solidFill>
                <a:latin typeface="WenYue GuDianMingChaoTi (Non-Commercial Use)" pitchFamily="50" charset="-122"/>
                <a:ea typeface="WenYue GuDianMingChaoTi (Non-Commercial Use)" pitchFamily="50" charset="-122"/>
                <a:sym typeface="WenYue GuDianMingChaoTi (Non-Commercial Use)" pitchFamily="50" charset="-122"/>
              </a:rPr>
              <a:t>范围</a:t>
            </a:r>
          </a:p>
        </p:txBody>
      </p:sp>
    </p:spTree>
    <p:extLst>
      <p:ext uri="{BB962C8B-B14F-4D97-AF65-F5344CB8AC3E}">
        <p14:creationId xmlns:p14="http://schemas.microsoft.com/office/powerpoint/2010/main" val="247942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椭圆 1"/>
          <p:cNvSpPr/>
          <p:nvPr/>
        </p:nvSpPr>
        <p:spPr>
          <a:xfrm>
            <a:off x="1788160" y="-883920"/>
            <a:ext cx="8615680" cy="8615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276600" y="0"/>
            <a:ext cx="5638800" cy="3602889"/>
            <a:chOff x="3276600" y="0"/>
            <a:chExt cx="5638800" cy="3602889"/>
          </a:xfrm>
        </p:grpSpPr>
        <p:grpSp>
          <p:nvGrpSpPr>
            <p:cNvPr id="6" name="组合 5"/>
            <p:cNvGrpSpPr/>
            <p:nvPr/>
          </p:nvGrpSpPr>
          <p:grpSpPr>
            <a:xfrm>
              <a:off x="5607683" y="0"/>
              <a:ext cx="976634" cy="1957506"/>
              <a:chOff x="4495163" y="2064167"/>
              <a:chExt cx="976634" cy="1957506"/>
            </a:xfrm>
          </p:grpSpPr>
          <p:sp>
            <p:nvSpPr>
              <p:cNvPr id="3" name="任意多边形 2"/>
              <p:cNvSpPr/>
              <p:nvPr/>
            </p:nvSpPr>
            <p:spPr>
              <a:xfrm>
                <a:off x="4495163" y="2562007"/>
                <a:ext cx="976634" cy="1459666"/>
              </a:xfrm>
              <a:custGeom>
                <a:avLst/>
                <a:gdLst>
                  <a:gd name="connsiteX0" fmla="*/ 0 w 976634"/>
                  <a:gd name="connsiteY0" fmla="*/ 0 h 1459666"/>
                  <a:gd name="connsiteX1" fmla="*/ 976634 w 976634"/>
                  <a:gd name="connsiteY1" fmla="*/ 0 h 1459666"/>
                  <a:gd name="connsiteX2" fmla="*/ 976634 w 976634"/>
                  <a:gd name="connsiteY2" fmla="*/ 983543 h 1459666"/>
                  <a:gd name="connsiteX3" fmla="*/ 488317 w 976634"/>
                  <a:gd name="connsiteY3" fmla="*/ 1459666 h 1459666"/>
                  <a:gd name="connsiteX4" fmla="*/ 0 w 976634"/>
                  <a:gd name="connsiteY4" fmla="*/ 983543 h 145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34" h="1459666">
                    <a:moveTo>
                      <a:pt x="0" y="0"/>
                    </a:moveTo>
                    <a:lnTo>
                      <a:pt x="976634" y="0"/>
                    </a:lnTo>
                    <a:lnTo>
                      <a:pt x="976634" y="983543"/>
                    </a:lnTo>
                    <a:cubicBezTo>
                      <a:pt x="976634" y="1246472"/>
                      <a:pt x="758022" y="1459666"/>
                      <a:pt x="488317" y="1459666"/>
                    </a:cubicBezTo>
                    <a:cubicBezTo>
                      <a:pt x="218613" y="1459666"/>
                      <a:pt x="0" y="1246472"/>
                      <a:pt x="0" y="9835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95163" y="2064167"/>
                <a:ext cx="976634" cy="995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757446" y="117684"/>
              <a:ext cx="677108" cy="1755992"/>
            </a:xfrm>
            <a:prstGeom prst="rect">
              <a:avLst/>
            </a:prstGeom>
            <a:noFill/>
          </p:spPr>
          <p:txBody>
            <a:bodyPr vert="eaVert" wrap="square" rtlCol="0">
              <a:spAutoFit/>
            </a:bodyPr>
            <a:lstStyle/>
            <a:p>
              <a:pPr algn="ctr"/>
              <a:r>
                <a:rPr lang="zh-CN" altLang="en-US" sz="3200" spc="600" dirty="0">
                  <a:solidFill>
                    <a:schemeClr val="accent4"/>
                  </a:solidFill>
                  <a:latin typeface="文悦古典明朝体 (非商业使用) W5" pitchFamily="50" charset="-122"/>
                  <a:ea typeface="文悦古典明朝体 (非商业使用) W5" pitchFamily="50" charset="-122"/>
                </a:rPr>
                <a:t>第三章</a:t>
              </a:r>
            </a:p>
          </p:txBody>
        </p:sp>
        <p:sp>
          <p:nvSpPr>
            <p:cNvPr id="8" name="文本框 7"/>
            <p:cNvSpPr txBox="1"/>
            <p:nvPr/>
          </p:nvSpPr>
          <p:spPr>
            <a:xfrm>
              <a:off x="3276600" y="2641600"/>
              <a:ext cx="5638800" cy="961289"/>
            </a:xfrm>
            <a:prstGeom prst="rect">
              <a:avLst/>
            </a:prstGeom>
            <a:noFill/>
          </p:spPr>
          <p:txBody>
            <a:bodyPr wrap="square" rtlCol="0">
              <a:spAutoFit/>
            </a:bodyPr>
            <a:lstStyle/>
            <a:p>
              <a:pPr algn="ctr">
                <a:lnSpc>
                  <a:spcPct val="150000"/>
                </a:lnSpc>
              </a:pPr>
              <a:r>
                <a:rPr lang="zh-CN" altLang="en-US" sz="2000" spc="600" dirty="0">
                  <a:solidFill>
                    <a:schemeClr val="accent5"/>
                  </a:solidFill>
                  <a:latin typeface="文悦古典明朝体 (非商业使用) W5" pitchFamily="50" charset="-122"/>
                  <a:ea typeface="文悦古典明朝体 (非商业使用) W5" pitchFamily="50" charset="-122"/>
                </a:rPr>
                <a:t>结构层将范围转变为交互设计，主要定义系统如何响应用户的请求。</a:t>
              </a:r>
            </a:p>
          </p:txBody>
        </p:sp>
      </p:grpSp>
      <p:grpSp>
        <p:nvGrpSpPr>
          <p:cNvPr id="10" name="组合 9">
            <a:extLst>
              <a:ext uri="{FF2B5EF4-FFF2-40B4-BE49-F238E27FC236}">
                <a16:creationId xmlns:a16="http://schemas.microsoft.com/office/drawing/2014/main" id="{22BD4F0A-7A9B-4507-A6FF-31A88DB45B6B}"/>
              </a:ext>
            </a:extLst>
          </p:cNvPr>
          <p:cNvGrpSpPr/>
          <p:nvPr/>
        </p:nvGrpSpPr>
        <p:grpSpPr>
          <a:xfrm>
            <a:off x="4040623" y="3675488"/>
            <a:ext cx="4124526" cy="3447416"/>
            <a:chOff x="1255366" y="1998833"/>
            <a:chExt cx="4124526" cy="3447416"/>
          </a:xfrm>
        </p:grpSpPr>
        <p:pic>
          <p:nvPicPr>
            <p:cNvPr id="11" name="图片 10">
              <a:extLst>
                <a:ext uri="{FF2B5EF4-FFF2-40B4-BE49-F238E27FC236}">
                  <a16:creationId xmlns:a16="http://schemas.microsoft.com/office/drawing/2014/main" id="{0B8C4C68-468C-4BEA-B1BB-C61232D4FD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5366" y="1998833"/>
              <a:ext cx="4124526" cy="3447416"/>
            </a:xfrm>
            <a:prstGeom prst="rect">
              <a:avLst/>
            </a:prstGeom>
          </p:spPr>
        </p:pic>
        <p:pic>
          <p:nvPicPr>
            <p:cNvPr id="12" name="图片 11">
              <a:extLst>
                <a:ext uri="{FF2B5EF4-FFF2-40B4-BE49-F238E27FC236}">
                  <a16:creationId xmlns:a16="http://schemas.microsoft.com/office/drawing/2014/main" id="{32698E75-3C2A-44FF-83BE-417F7E1FBE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9326" y="2107400"/>
              <a:ext cx="1081748" cy="1475775"/>
            </a:xfrm>
            <a:prstGeom prst="rect">
              <a:avLst/>
            </a:prstGeom>
          </p:spPr>
        </p:pic>
      </p:grpSp>
    </p:spTree>
    <p:extLst>
      <p:ext uri="{BB962C8B-B14F-4D97-AF65-F5344CB8AC3E}">
        <p14:creationId xmlns:p14="http://schemas.microsoft.com/office/powerpoint/2010/main" val="197941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5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325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1250"/>
                                        <p:tgtEl>
                                          <p:spTgt spid="13"/>
                                        </p:tgtEl>
                                      </p:cBhvr>
                                    </p:animEffect>
                                  </p:childTnLst>
                                </p:cTn>
                              </p:par>
                            </p:childTnLst>
                          </p:cTn>
                        </p:par>
                        <p:par>
                          <p:cTn id="12" fill="hold">
                            <p:stCondLst>
                              <p:cond delay="4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59355AA-3C3B-434D-B941-819BAE92EA25}"/>
              </a:ext>
            </a:extLst>
          </p:cNvPr>
          <p:cNvSpPr txBox="1"/>
          <p:nvPr/>
        </p:nvSpPr>
        <p:spPr>
          <a:xfrm>
            <a:off x="5946776" y="1783339"/>
            <a:ext cx="5025699" cy="1023742"/>
          </a:xfrm>
          <a:prstGeom prst="rect">
            <a:avLst/>
          </a:prstGeom>
          <a:noFill/>
        </p:spPr>
        <p:txBody>
          <a:bodyPr wrap="square" rtlCol="0">
            <a:spAutoFit/>
          </a:bodyPr>
          <a:lstStyle/>
          <a:p>
            <a:pPr>
              <a:lnSpc>
                <a:spcPct val="150000"/>
              </a:lnSpc>
            </a:pPr>
            <a:r>
              <a:rPr lang="zh-CN" altLang="en-US" sz="1400" dirty="0">
                <a:latin typeface="WenYue GuDianMingChaoTi (Non-Commercial Use)" pitchFamily="50" charset="-122"/>
                <a:ea typeface="WenYue GuDianMingChaoTi (Non-Commercial Use)" pitchFamily="50" charset="-122"/>
                <a:sym typeface="WenYue GuDianMingChaoTi (Non-Commercial Use)" pitchFamily="50" charset="-122"/>
              </a:rPr>
              <a:t>根据以用户为中心作为设计的基本原理，交互设计的实际操作必须建立在对实际用户的了解之上：包括用户的目标、任务、体验、需求等等。</a:t>
            </a:r>
          </a:p>
        </p:txBody>
      </p:sp>
      <p:sp>
        <p:nvSpPr>
          <p:cNvPr id="3" name="文本框 2">
            <a:extLst>
              <a:ext uri="{FF2B5EF4-FFF2-40B4-BE49-F238E27FC236}">
                <a16:creationId xmlns:a16="http://schemas.microsoft.com/office/drawing/2014/main" id="{2BF7DFBB-2026-48AF-8F13-9B2654C9A365}"/>
              </a:ext>
            </a:extLst>
          </p:cNvPr>
          <p:cNvSpPr txBox="1"/>
          <p:nvPr/>
        </p:nvSpPr>
        <p:spPr>
          <a:xfrm>
            <a:off x="5347257" y="1989927"/>
            <a:ext cx="675538" cy="523220"/>
          </a:xfrm>
          <a:prstGeom prst="rect">
            <a:avLst/>
          </a:prstGeom>
          <a:noFill/>
        </p:spPr>
        <p:txBody>
          <a:bodyPr wrap="square" rtlCol="0">
            <a:spAutoFit/>
          </a:bodyPr>
          <a:lstStyle/>
          <a:p>
            <a:r>
              <a:rPr lang="en-US" altLang="zh-CN" sz="2800" dirty="0">
                <a:latin typeface="WenYue GuDianMingChaoTi (Non-Commercial Use)" pitchFamily="50" charset="-122"/>
                <a:ea typeface="WenYue GuDianMingChaoTi (Non-Commercial Use)" pitchFamily="50" charset="-122"/>
                <a:sym typeface="WenYue GuDianMingChaoTi (Non-Commercial Use)" pitchFamily="50" charset="-122"/>
              </a:rPr>
              <a:t>01</a:t>
            </a:r>
            <a:endParaRPr lang="zh-CN" altLang="en-US" sz="2800" dirty="0">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4" name="文本框 3">
            <a:extLst>
              <a:ext uri="{FF2B5EF4-FFF2-40B4-BE49-F238E27FC236}">
                <a16:creationId xmlns:a16="http://schemas.microsoft.com/office/drawing/2014/main" id="{F7D418FB-C197-47F8-9EAC-7705062FB2BE}"/>
              </a:ext>
            </a:extLst>
          </p:cNvPr>
          <p:cNvSpPr txBox="1"/>
          <p:nvPr/>
        </p:nvSpPr>
        <p:spPr>
          <a:xfrm>
            <a:off x="5946776" y="3222652"/>
            <a:ext cx="5025699" cy="1346907"/>
          </a:xfrm>
          <a:prstGeom prst="rect">
            <a:avLst/>
          </a:prstGeom>
          <a:noFill/>
        </p:spPr>
        <p:txBody>
          <a:bodyPr wrap="square" rtlCol="0">
            <a:spAutoFit/>
          </a:bodyPr>
          <a:lstStyle/>
          <a:p>
            <a:pPr>
              <a:lnSpc>
                <a:spcPct val="150000"/>
              </a:lnSpc>
            </a:pPr>
            <a:r>
              <a:rPr lang="zh-CN" altLang="en-US" sz="1400" dirty="0">
                <a:latin typeface="WenYue GuDianMingChaoTi (Non-Commercial Use)" pitchFamily="50" charset="-122"/>
                <a:ea typeface="WenYue GuDianMingChaoTi (Non-Commercial Use)" pitchFamily="50" charset="-122"/>
                <a:sym typeface="WenYue GuDianMingChaoTi (Non-Commercial Use)" pitchFamily="50" charset="-122"/>
              </a:rPr>
              <a:t>我们小组设计的学习强国页面分为首页、重要新闻、身边的感动、学习平台、联系我们五个模块。其中重要新闻模块有重要新闻的内容模块，身边的感动模块有身边的感动的内容模块。页面设计层次分明，功能架构清楚明了。</a:t>
            </a:r>
          </a:p>
        </p:txBody>
      </p:sp>
      <p:sp>
        <p:nvSpPr>
          <p:cNvPr id="5" name="文本框 4">
            <a:extLst>
              <a:ext uri="{FF2B5EF4-FFF2-40B4-BE49-F238E27FC236}">
                <a16:creationId xmlns:a16="http://schemas.microsoft.com/office/drawing/2014/main" id="{949906E3-1916-4774-B746-3D7DD62B7139}"/>
              </a:ext>
            </a:extLst>
          </p:cNvPr>
          <p:cNvSpPr txBox="1"/>
          <p:nvPr/>
        </p:nvSpPr>
        <p:spPr>
          <a:xfrm>
            <a:off x="5347257" y="3429240"/>
            <a:ext cx="675538" cy="523220"/>
          </a:xfrm>
          <a:prstGeom prst="rect">
            <a:avLst/>
          </a:prstGeom>
          <a:noFill/>
        </p:spPr>
        <p:txBody>
          <a:bodyPr wrap="square" rtlCol="0">
            <a:spAutoFit/>
          </a:bodyPr>
          <a:lstStyle/>
          <a:p>
            <a:r>
              <a:rPr lang="en-US" altLang="zh-CN" sz="2800" dirty="0">
                <a:latin typeface="WenYue GuDianMingChaoTi (Non-Commercial Use)" pitchFamily="50" charset="-122"/>
                <a:ea typeface="WenYue GuDianMingChaoTi (Non-Commercial Use)" pitchFamily="50" charset="-122"/>
                <a:sym typeface="WenYue GuDianMingChaoTi (Non-Commercial Use)" pitchFamily="50" charset="-122"/>
              </a:rPr>
              <a:t>02</a:t>
            </a:r>
            <a:endParaRPr lang="zh-CN" altLang="en-US" sz="2800" dirty="0">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6" name="文本框 5">
            <a:extLst>
              <a:ext uri="{FF2B5EF4-FFF2-40B4-BE49-F238E27FC236}">
                <a16:creationId xmlns:a16="http://schemas.microsoft.com/office/drawing/2014/main" id="{011B6818-2829-4382-A53C-4FEA730A6513}"/>
              </a:ext>
            </a:extLst>
          </p:cNvPr>
          <p:cNvSpPr txBox="1"/>
          <p:nvPr/>
        </p:nvSpPr>
        <p:spPr>
          <a:xfrm>
            <a:off x="6022795" y="4894724"/>
            <a:ext cx="5025699" cy="377411"/>
          </a:xfrm>
          <a:prstGeom prst="rect">
            <a:avLst/>
          </a:prstGeom>
          <a:noFill/>
        </p:spPr>
        <p:txBody>
          <a:bodyPr wrap="square" rtlCol="0">
            <a:spAutoFit/>
          </a:bodyPr>
          <a:lstStyle/>
          <a:p>
            <a:pPr>
              <a:lnSpc>
                <a:spcPct val="150000"/>
              </a:lnSpc>
            </a:pPr>
            <a:r>
              <a:rPr lang="zh-CN" altLang="en-US" sz="1400" dirty="0">
                <a:latin typeface="WenYue GuDianMingChaoTi (Non-Commercial Use)" pitchFamily="50" charset="-122"/>
                <a:ea typeface="WenYue GuDianMingChaoTi (Non-Commercial Use)" pitchFamily="50" charset="-122"/>
                <a:sym typeface="WenYue GuDianMingChaoTi (Non-Commercial Use)" pitchFamily="50" charset="-122"/>
              </a:rPr>
              <a:t>用户能够通过自己的操作访问到适合自己阅读的网站。</a:t>
            </a:r>
          </a:p>
        </p:txBody>
      </p:sp>
      <p:sp>
        <p:nvSpPr>
          <p:cNvPr id="7" name="文本框 6">
            <a:extLst>
              <a:ext uri="{FF2B5EF4-FFF2-40B4-BE49-F238E27FC236}">
                <a16:creationId xmlns:a16="http://schemas.microsoft.com/office/drawing/2014/main" id="{F3ABFAC5-56A7-48BB-982C-DF9B1D296CE3}"/>
              </a:ext>
            </a:extLst>
          </p:cNvPr>
          <p:cNvSpPr txBox="1"/>
          <p:nvPr/>
        </p:nvSpPr>
        <p:spPr>
          <a:xfrm>
            <a:off x="5347257" y="4868554"/>
            <a:ext cx="675538" cy="523220"/>
          </a:xfrm>
          <a:prstGeom prst="rect">
            <a:avLst/>
          </a:prstGeom>
          <a:noFill/>
        </p:spPr>
        <p:txBody>
          <a:bodyPr wrap="square" rtlCol="0">
            <a:spAutoFit/>
          </a:bodyPr>
          <a:lstStyle/>
          <a:p>
            <a:r>
              <a:rPr lang="en-US" altLang="zh-CN" sz="2800" dirty="0">
                <a:latin typeface="WenYue GuDianMingChaoTi (Non-Commercial Use)" pitchFamily="50" charset="-122"/>
                <a:ea typeface="WenYue GuDianMingChaoTi (Non-Commercial Use)" pitchFamily="50" charset="-122"/>
                <a:sym typeface="WenYue GuDianMingChaoTi (Non-Commercial Use)" pitchFamily="50" charset="-122"/>
              </a:rPr>
              <a:t>03</a:t>
            </a:r>
            <a:endParaRPr lang="zh-CN" altLang="en-US" sz="2800" dirty="0">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8" name="任意多边形 3">
            <a:extLst>
              <a:ext uri="{FF2B5EF4-FFF2-40B4-BE49-F238E27FC236}">
                <a16:creationId xmlns:a16="http://schemas.microsoft.com/office/drawing/2014/main" id="{FE7E4330-729E-49B4-9B6D-AF83DFE16702}"/>
              </a:ext>
            </a:extLst>
          </p:cNvPr>
          <p:cNvSpPr/>
          <p:nvPr/>
        </p:nvSpPr>
        <p:spPr>
          <a:xfrm>
            <a:off x="397577" y="1902926"/>
            <a:ext cx="2563586" cy="1340167"/>
          </a:xfrm>
          <a:custGeom>
            <a:avLst/>
            <a:gdLst>
              <a:gd name="connsiteX0" fmla="*/ 263311 w 3278889"/>
              <a:gd name="connsiteY0" fmla="*/ 933095 h 1879959"/>
              <a:gd name="connsiteX1" fmla="*/ 1051102 w 3278889"/>
              <a:gd name="connsiteY1" fmla="*/ 4627 h 1879959"/>
              <a:gd name="connsiteX2" fmla="*/ 1656013 w 3278889"/>
              <a:gd name="connsiteY2" fmla="*/ 567335 h 1879959"/>
              <a:gd name="connsiteX3" fmla="*/ 2232788 w 3278889"/>
              <a:gd name="connsiteY3" fmla="*/ 384455 h 1879959"/>
              <a:gd name="connsiteX4" fmla="*/ 3104985 w 3278889"/>
              <a:gd name="connsiteY4" fmla="*/ 806485 h 1879959"/>
              <a:gd name="connsiteX5" fmla="*/ 2992444 w 3278889"/>
              <a:gd name="connsiteY5" fmla="*/ 1805291 h 1879959"/>
              <a:gd name="connsiteX6" fmla="*/ 221108 w 3278889"/>
              <a:gd name="connsiteY6" fmla="*/ 1706818 h 1879959"/>
              <a:gd name="connsiteX7" fmla="*/ 263311 w 3278889"/>
              <a:gd name="connsiteY7" fmla="*/ 933095 h 187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889" h="1879959">
                <a:moveTo>
                  <a:pt x="263311" y="933095"/>
                </a:moveTo>
                <a:cubicBezTo>
                  <a:pt x="401643" y="649397"/>
                  <a:pt x="818985" y="65587"/>
                  <a:pt x="1051102" y="4627"/>
                </a:cubicBezTo>
                <a:cubicBezTo>
                  <a:pt x="1283219" y="-56333"/>
                  <a:pt x="1459065" y="504030"/>
                  <a:pt x="1656013" y="567335"/>
                </a:cubicBezTo>
                <a:cubicBezTo>
                  <a:pt x="1852961" y="630640"/>
                  <a:pt x="1991293" y="344597"/>
                  <a:pt x="2232788" y="384455"/>
                </a:cubicBezTo>
                <a:cubicBezTo>
                  <a:pt x="2474283" y="424313"/>
                  <a:pt x="2978376" y="569679"/>
                  <a:pt x="3104985" y="806485"/>
                </a:cubicBezTo>
                <a:cubicBezTo>
                  <a:pt x="3231594" y="1043291"/>
                  <a:pt x="3473090" y="1655236"/>
                  <a:pt x="2992444" y="1805291"/>
                </a:cubicBezTo>
                <a:cubicBezTo>
                  <a:pt x="2511798" y="1955347"/>
                  <a:pt x="671274" y="1856873"/>
                  <a:pt x="221108" y="1706818"/>
                </a:cubicBezTo>
                <a:cubicBezTo>
                  <a:pt x="-229058" y="1556763"/>
                  <a:pt x="124979" y="1216793"/>
                  <a:pt x="263311" y="933095"/>
                </a:cubicBezTo>
                <a:close/>
              </a:path>
            </a:pathLst>
          </a:custGeom>
          <a:gradFill>
            <a:gsLst>
              <a:gs pos="0">
                <a:srgbClr val="72202A">
                  <a:alpha val="53000"/>
                </a:srgbClr>
              </a:gs>
              <a:gs pos="64000">
                <a:srgbClr val="FFFFFF">
                  <a:alpha val="0"/>
                </a:srgbClr>
              </a:gs>
              <a:gs pos="100000">
                <a:schemeClr val="bg1">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9" name="任意多边形 4">
            <a:extLst>
              <a:ext uri="{FF2B5EF4-FFF2-40B4-BE49-F238E27FC236}">
                <a16:creationId xmlns:a16="http://schemas.microsoft.com/office/drawing/2014/main" id="{91D6DF18-0EDE-49AD-98E8-6FE5650F2EAF}"/>
              </a:ext>
            </a:extLst>
          </p:cNvPr>
          <p:cNvSpPr/>
          <p:nvPr/>
        </p:nvSpPr>
        <p:spPr>
          <a:xfrm flipH="1">
            <a:off x="3648187" y="4186994"/>
            <a:ext cx="1657348" cy="949943"/>
          </a:xfrm>
          <a:custGeom>
            <a:avLst/>
            <a:gdLst>
              <a:gd name="connsiteX0" fmla="*/ 263311 w 3278889"/>
              <a:gd name="connsiteY0" fmla="*/ 933095 h 1879959"/>
              <a:gd name="connsiteX1" fmla="*/ 1051102 w 3278889"/>
              <a:gd name="connsiteY1" fmla="*/ 4627 h 1879959"/>
              <a:gd name="connsiteX2" fmla="*/ 1656013 w 3278889"/>
              <a:gd name="connsiteY2" fmla="*/ 567335 h 1879959"/>
              <a:gd name="connsiteX3" fmla="*/ 2232788 w 3278889"/>
              <a:gd name="connsiteY3" fmla="*/ 384455 h 1879959"/>
              <a:gd name="connsiteX4" fmla="*/ 3104985 w 3278889"/>
              <a:gd name="connsiteY4" fmla="*/ 806485 h 1879959"/>
              <a:gd name="connsiteX5" fmla="*/ 2992444 w 3278889"/>
              <a:gd name="connsiteY5" fmla="*/ 1805291 h 1879959"/>
              <a:gd name="connsiteX6" fmla="*/ 221108 w 3278889"/>
              <a:gd name="connsiteY6" fmla="*/ 1706818 h 1879959"/>
              <a:gd name="connsiteX7" fmla="*/ 263311 w 3278889"/>
              <a:gd name="connsiteY7" fmla="*/ 933095 h 187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889" h="1879959">
                <a:moveTo>
                  <a:pt x="263311" y="933095"/>
                </a:moveTo>
                <a:cubicBezTo>
                  <a:pt x="401643" y="649397"/>
                  <a:pt x="818985" y="65587"/>
                  <a:pt x="1051102" y="4627"/>
                </a:cubicBezTo>
                <a:cubicBezTo>
                  <a:pt x="1283219" y="-56333"/>
                  <a:pt x="1459065" y="504030"/>
                  <a:pt x="1656013" y="567335"/>
                </a:cubicBezTo>
                <a:cubicBezTo>
                  <a:pt x="1852961" y="630640"/>
                  <a:pt x="1991293" y="344597"/>
                  <a:pt x="2232788" y="384455"/>
                </a:cubicBezTo>
                <a:cubicBezTo>
                  <a:pt x="2474283" y="424313"/>
                  <a:pt x="2978376" y="569679"/>
                  <a:pt x="3104985" y="806485"/>
                </a:cubicBezTo>
                <a:cubicBezTo>
                  <a:pt x="3231594" y="1043291"/>
                  <a:pt x="3473090" y="1655236"/>
                  <a:pt x="2992444" y="1805291"/>
                </a:cubicBezTo>
                <a:cubicBezTo>
                  <a:pt x="2511798" y="1955347"/>
                  <a:pt x="671274" y="1856873"/>
                  <a:pt x="221108" y="1706818"/>
                </a:cubicBezTo>
                <a:cubicBezTo>
                  <a:pt x="-229058" y="1556763"/>
                  <a:pt x="124979" y="1216793"/>
                  <a:pt x="263311" y="933095"/>
                </a:cubicBezTo>
                <a:close/>
              </a:path>
            </a:pathLst>
          </a:custGeom>
          <a:gradFill>
            <a:gsLst>
              <a:gs pos="0">
                <a:srgbClr val="72202A">
                  <a:alpha val="53000"/>
                </a:srgbClr>
              </a:gs>
              <a:gs pos="64000">
                <a:srgbClr val="FFFFFF">
                  <a:alpha val="0"/>
                </a:srgbClr>
              </a:gs>
              <a:gs pos="100000">
                <a:schemeClr val="bg1">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12" name="文本框 11">
            <a:extLst>
              <a:ext uri="{FF2B5EF4-FFF2-40B4-BE49-F238E27FC236}">
                <a16:creationId xmlns:a16="http://schemas.microsoft.com/office/drawing/2014/main" id="{7416A4E7-D1D1-4C3B-AD21-6AC2EFF2F190}"/>
              </a:ext>
            </a:extLst>
          </p:cNvPr>
          <p:cNvSpPr txBox="1"/>
          <p:nvPr/>
        </p:nvSpPr>
        <p:spPr>
          <a:xfrm>
            <a:off x="956356" y="2881610"/>
            <a:ext cx="6092456" cy="923330"/>
          </a:xfrm>
          <a:prstGeom prst="rect">
            <a:avLst/>
          </a:prstGeom>
          <a:noFill/>
        </p:spPr>
        <p:txBody>
          <a:bodyPr wrap="square">
            <a:spAutoFit/>
          </a:bodyPr>
          <a:lstStyle/>
          <a:p>
            <a:r>
              <a:rPr lang="zh-CN" altLang="zh-CN" sz="5400" dirty="0">
                <a:effectLst/>
                <a:latin typeface="华文行楷" panose="02010800040101010101" pitchFamily="2" charset="-122"/>
                <a:ea typeface="华文行楷" panose="02010800040101010101" pitchFamily="2" charset="-122"/>
                <a:cs typeface="Times New Roman" panose="02020603050405020304" pitchFamily="18" charset="0"/>
              </a:rPr>
              <a:t>交互设计</a:t>
            </a:r>
            <a:endParaRPr lang="zh-CN" altLang="en-US" sz="540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32609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479C2F-A849-4830-8A25-BDBF4454F108}"/>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tretch>
            <a:fillRect/>
          </a:stretch>
        </p:blipFill>
        <p:spPr>
          <a:xfrm>
            <a:off x="588276" y="4508822"/>
            <a:ext cx="1632688" cy="1632688"/>
          </a:xfrm>
          <a:prstGeom prst="rect">
            <a:avLst/>
          </a:prstGeom>
        </p:spPr>
      </p:pic>
      <p:sp>
        <p:nvSpPr>
          <p:cNvPr id="5" name="文本框 4">
            <a:extLst>
              <a:ext uri="{FF2B5EF4-FFF2-40B4-BE49-F238E27FC236}">
                <a16:creationId xmlns:a16="http://schemas.microsoft.com/office/drawing/2014/main" id="{FD600327-728B-45AE-95D9-90DF879E95CB}"/>
              </a:ext>
            </a:extLst>
          </p:cNvPr>
          <p:cNvSpPr txBox="1"/>
          <p:nvPr/>
        </p:nvSpPr>
        <p:spPr>
          <a:xfrm>
            <a:off x="1152984" y="4839875"/>
            <a:ext cx="491594" cy="830997"/>
          </a:xfrm>
          <a:prstGeom prst="rect">
            <a:avLst/>
          </a:prstGeom>
          <a:noFill/>
        </p:spPr>
        <p:txBody>
          <a:bodyPr wrap="square" rtlCol="0">
            <a:spAutoFit/>
          </a:bodyPr>
          <a:lstStyle/>
          <a:p>
            <a:pPr algn="l"/>
            <a:r>
              <a:rPr lang="zh-CN" altLang="en-US" sz="2400" dirty="0">
                <a:solidFill>
                  <a:schemeClr val="bg1"/>
                </a:solidFill>
                <a:latin typeface="WenYue GuDianMingChaoTi (Non-Commercial Use)" pitchFamily="50" charset="-122"/>
                <a:ea typeface="WenYue GuDianMingChaoTi (Non-Commercial Use)" pitchFamily="50" charset="-122"/>
                <a:sym typeface="WenYue GuDianMingChaoTi (Non-Commercial Use)" pitchFamily="50" charset="-122"/>
              </a:rPr>
              <a:t>流程</a:t>
            </a:r>
          </a:p>
        </p:txBody>
      </p:sp>
      <p:pic>
        <p:nvPicPr>
          <p:cNvPr id="6" name="图片 5">
            <a:extLst>
              <a:ext uri="{FF2B5EF4-FFF2-40B4-BE49-F238E27FC236}">
                <a16:creationId xmlns:a16="http://schemas.microsoft.com/office/drawing/2014/main" id="{7A26549F-BD8C-4D80-89CE-53292701FA5D}"/>
              </a:ext>
            </a:extLst>
          </p:cNvPr>
          <p:cNvPicPr/>
          <p:nvPr/>
        </p:nvPicPr>
        <p:blipFill>
          <a:blip r:embed="rId5"/>
          <a:stretch>
            <a:fillRect/>
          </a:stretch>
        </p:blipFill>
        <p:spPr>
          <a:xfrm>
            <a:off x="2041450" y="716490"/>
            <a:ext cx="9271591" cy="5918226"/>
          </a:xfrm>
          <a:prstGeom prst="rect">
            <a:avLst/>
          </a:prstGeom>
        </p:spPr>
      </p:pic>
    </p:spTree>
    <p:extLst>
      <p:ext uri="{BB962C8B-B14F-4D97-AF65-F5344CB8AC3E}">
        <p14:creationId xmlns:p14="http://schemas.microsoft.com/office/powerpoint/2010/main" val="31275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479C2F-A849-4830-8A25-BDBF4454F108}"/>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tretch>
            <a:fillRect/>
          </a:stretch>
        </p:blipFill>
        <p:spPr>
          <a:xfrm>
            <a:off x="277708" y="4861160"/>
            <a:ext cx="1632688" cy="1632688"/>
          </a:xfrm>
          <a:prstGeom prst="rect">
            <a:avLst/>
          </a:prstGeom>
        </p:spPr>
      </p:pic>
      <p:sp>
        <p:nvSpPr>
          <p:cNvPr id="5" name="文本框 4">
            <a:extLst>
              <a:ext uri="{FF2B5EF4-FFF2-40B4-BE49-F238E27FC236}">
                <a16:creationId xmlns:a16="http://schemas.microsoft.com/office/drawing/2014/main" id="{FD600327-728B-45AE-95D9-90DF879E95CB}"/>
              </a:ext>
            </a:extLst>
          </p:cNvPr>
          <p:cNvSpPr txBox="1"/>
          <p:nvPr/>
        </p:nvSpPr>
        <p:spPr>
          <a:xfrm>
            <a:off x="842416" y="5192213"/>
            <a:ext cx="491594" cy="830997"/>
          </a:xfrm>
          <a:prstGeom prst="rect">
            <a:avLst/>
          </a:prstGeom>
          <a:noFill/>
        </p:spPr>
        <p:txBody>
          <a:bodyPr wrap="square" rtlCol="0">
            <a:spAutoFit/>
          </a:bodyPr>
          <a:lstStyle/>
          <a:p>
            <a:pPr algn="l"/>
            <a:r>
              <a:rPr lang="zh-CN" altLang="en-US" sz="2400" dirty="0">
                <a:solidFill>
                  <a:schemeClr val="bg1"/>
                </a:solidFill>
                <a:latin typeface="WenYue GuDianMingChaoTi (Non-Commercial Use)" pitchFamily="50" charset="-122"/>
                <a:ea typeface="WenYue GuDianMingChaoTi (Non-Commercial Use)" pitchFamily="50" charset="-122"/>
                <a:sym typeface="WenYue GuDianMingChaoTi (Non-Commercial Use)" pitchFamily="50" charset="-122"/>
              </a:rPr>
              <a:t>架构</a:t>
            </a:r>
          </a:p>
        </p:txBody>
      </p:sp>
      <p:grpSp>
        <p:nvGrpSpPr>
          <p:cNvPr id="85" name="组合 84">
            <a:extLst>
              <a:ext uri="{FF2B5EF4-FFF2-40B4-BE49-F238E27FC236}">
                <a16:creationId xmlns:a16="http://schemas.microsoft.com/office/drawing/2014/main" id="{E4AB9C56-3CD1-4445-ADE7-3F3BF306F030}"/>
              </a:ext>
            </a:extLst>
          </p:cNvPr>
          <p:cNvGrpSpPr/>
          <p:nvPr/>
        </p:nvGrpSpPr>
        <p:grpSpPr>
          <a:xfrm>
            <a:off x="842416" y="1092152"/>
            <a:ext cx="10838577" cy="4585352"/>
            <a:chOff x="422635" y="848412"/>
            <a:chExt cx="11411146" cy="4366181"/>
          </a:xfrm>
        </p:grpSpPr>
        <p:sp>
          <p:nvSpPr>
            <p:cNvPr id="86" name="流程图: 可选过程 85">
              <a:extLst>
                <a:ext uri="{FF2B5EF4-FFF2-40B4-BE49-F238E27FC236}">
                  <a16:creationId xmlns:a16="http://schemas.microsoft.com/office/drawing/2014/main" id="{6BA14241-DCBD-4CB2-A416-3966E5418881}"/>
                </a:ext>
              </a:extLst>
            </p:cNvPr>
            <p:cNvSpPr/>
            <p:nvPr/>
          </p:nvSpPr>
          <p:spPr>
            <a:xfrm>
              <a:off x="5315146" y="848412"/>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首页</a:t>
              </a:r>
            </a:p>
          </p:txBody>
        </p:sp>
        <p:sp>
          <p:nvSpPr>
            <p:cNvPr id="87" name="流程图: 可选过程 86">
              <a:extLst>
                <a:ext uri="{FF2B5EF4-FFF2-40B4-BE49-F238E27FC236}">
                  <a16:creationId xmlns:a16="http://schemas.microsoft.com/office/drawing/2014/main" id="{2D8420B8-6773-4084-A16C-9431507612B0}"/>
                </a:ext>
              </a:extLst>
            </p:cNvPr>
            <p:cNvSpPr/>
            <p:nvPr/>
          </p:nvSpPr>
          <p:spPr>
            <a:xfrm>
              <a:off x="1277329" y="2020478"/>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重要新闻</a:t>
              </a:r>
            </a:p>
          </p:txBody>
        </p:sp>
        <p:sp>
          <p:nvSpPr>
            <p:cNvPr id="88" name="流程图: 可选过程 87">
              <a:extLst>
                <a:ext uri="{FF2B5EF4-FFF2-40B4-BE49-F238E27FC236}">
                  <a16:creationId xmlns:a16="http://schemas.microsoft.com/office/drawing/2014/main" id="{E3DDC5DD-79A9-4154-97D1-B825D619DAAD}"/>
                </a:ext>
              </a:extLst>
            </p:cNvPr>
            <p:cNvSpPr/>
            <p:nvPr/>
          </p:nvSpPr>
          <p:spPr>
            <a:xfrm>
              <a:off x="3355157" y="2018908"/>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联系我们</a:t>
              </a:r>
            </a:p>
          </p:txBody>
        </p:sp>
        <p:sp>
          <p:nvSpPr>
            <p:cNvPr id="89" name="流程图: 可选过程 88">
              <a:extLst>
                <a:ext uri="{FF2B5EF4-FFF2-40B4-BE49-F238E27FC236}">
                  <a16:creationId xmlns:a16="http://schemas.microsoft.com/office/drawing/2014/main" id="{113ECF1D-0689-4F56-87B8-41E6E2A36E2B}"/>
                </a:ext>
              </a:extLst>
            </p:cNvPr>
            <p:cNvSpPr/>
            <p:nvPr/>
          </p:nvSpPr>
          <p:spPr>
            <a:xfrm>
              <a:off x="5299435" y="2018907"/>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身边的感动</a:t>
              </a:r>
            </a:p>
          </p:txBody>
        </p:sp>
        <p:sp>
          <p:nvSpPr>
            <p:cNvPr id="90" name="流程图: 可选过程 89">
              <a:extLst>
                <a:ext uri="{FF2B5EF4-FFF2-40B4-BE49-F238E27FC236}">
                  <a16:creationId xmlns:a16="http://schemas.microsoft.com/office/drawing/2014/main" id="{42B28092-A97E-4731-BDA6-C6B18087BB54}"/>
                </a:ext>
              </a:extLst>
            </p:cNvPr>
            <p:cNvSpPr/>
            <p:nvPr/>
          </p:nvSpPr>
          <p:spPr>
            <a:xfrm>
              <a:off x="7310488" y="2018907"/>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学习平台</a:t>
              </a:r>
            </a:p>
          </p:txBody>
        </p:sp>
        <p:sp>
          <p:nvSpPr>
            <p:cNvPr id="91" name="流程图: 可选过程 90">
              <a:extLst>
                <a:ext uri="{FF2B5EF4-FFF2-40B4-BE49-F238E27FC236}">
                  <a16:creationId xmlns:a16="http://schemas.microsoft.com/office/drawing/2014/main" id="{6E18D74D-B78B-4E54-BA63-E827FDD15620}"/>
                </a:ext>
              </a:extLst>
            </p:cNvPr>
            <p:cNvSpPr/>
            <p:nvPr/>
          </p:nvSpPr>
          <p:spPr>
            <a:xfrm>
              <a:off x="9321541" y="2018907"/>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快捷功能</a:t>
              </a:r>
            </a:p>
          </p:txBody>
        </p:sp>
        <p:cxnSp>
          <p:nvCxnSpPr>
            <p:cNvPr id="92" name="直接箭头连接符 91">
              <a:extLst>
                <a:ext uri="{FF2B5EF4-FFF2-40B4-BE49-F238E27FC236}">
                  <a16:creationId xmlns:a16="http://schemas.microsoft.com/office/drawing/2014/main" id="{8967163C-3A5C-49B7-92C6-F4DCDABC5508}"/>
                </a:ext>
              </a:extLst>
            </p:cNvPr>
            <p:cNvCxnSpPr>
              <a:stCxn id="86" idx="2"/>
              <a:endCxn id="87" idx="0"/>
            </p:cNvCxnSpPr>
            <p:nvPr/>
          </p:nvCxnSpPr>
          <p:spPr>
            <a:xfrm flipH="1">
              <a:off x="2058183" y="1451727"/>
              <a:ext cx="4037817" cy="5687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9FD4830E-A175-425D-8E34-32996B3F11D9}"/>
                </a:ext>
              </a:extLst>
            </p:cNvPr>
            <p:cNvCxnSpPr>
              <a:stCxn id="86" idx="2"/>
              <a:endCxn id="88" idx="0"/>
            </p:cNvCxnSpPr>
            <p:nvPr/>
          </p:nvCxnSpPr>
          <p:spPr>
            <a:xfrm flipH="1">
              <a:off x="4136011" y="1451727"/>
              <a:ext cx="1959989" cy="5671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接箭头连接符 93">
              <a:extLst>
                <a:ext uri="{FF2B5EF4-FFF2-40B4-BE49-F238E27FC236}">
                  <a16:creationId xmlns:a16="http://schemas.microsoft.com/office/drawing/2014/main" id="{09231DB4-F265-4F2B-8981-403532858300}"/>
                </a:ext>
              </a:extLst>
            </p:cNvPr>
            <p:cNvCxnSpPr>
              <a:stCxn id="86" idx="2"/>
              <a:endCxn id="89" idx="0"/>
            </p:cNvCxnSpPr>
            <p:nvPr/>
          </p:nvCxnSpPr>
          <p:spPr>
            <a:xfrm flipH="1">
              <a:off x="6080289" y="1451727"/>
              <a:ext cx="15711" cy="567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直接箭头连接符 94">
              <a:extLst>
                <a:ext uri="{FF2B5EF4-FFF2-40B4-BE49-F238E27FC236}">
                  <a16:creationId xmlns:a16="http://schemas.microsoft.com/office/drawing/2014/main" id="{590F7F42-4421-4183-A734-19F09190AF75}"/>
                </a:ext>
              </a:extLst>
            </p:cNvPr>
            <p:cNvCxnSpPr>
              <a:stCxn id="86" idx="2"/>
              <a:endCxn id="90" idx="0"/>
            </p:cNvCxnSpPr>
            <p:nvPr/>
          </p:nvCxnSpPr>
          <p:spPr>
            <a:xfrm>
              <a:off x="6096000" y="1451727"/>
              <a:ext cx="1995342" cy="567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2B0C9301-4BAD-4F7D-8902-F3EBB09C81BF}"/>
                </a:ext>
              </a:extLst>
            </p:cNvPr>
            <p:cNvCxnSpPr>
              <a:cxnSpLocks/>
              <a:stCxn id="86" idx="2"/>
              <a:endCxn id="91" idx="0"/>
            </p:cNvCxnSpPr>
            <p:nvPr/>
          </p:nvCxnSpPr>
          <p:spPr>
            <a:xfrm>
              <a:off x="6096000" y="1451727"/>
              <a:ext cx="4006395" cy="567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流程图: 可选过程 96">
              <a:extLst>
                <a:ext uri="{FF2B5EF4-FFF2-40B4-BE49-F238E27FC236}">
                  <a16:creationId xmlns:a16="http://schemas.microsoft.com/office/drawing/2014/main" id="{3EBAE908-1F64-44D7-9D82-2B98EF35E7A0}"/>
                </a:ext>
              </a:extLst>
            </p:cNvPr>
            <p:cNvSpPr/>
            <p:nvPr/>
          </p:nvSpPr>
          <p:spPr>
            <a:xfrm>
              <a:off x="422635" y="3315878"/>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红色记忆</a:t>
              </a:r>
            </a:p>
          </p:txBody>
        </p:sp>
        <p:sp>
          <p:nvSpPr>
            <p:cNvPr id="98" name="流程图: 可选过程 97">
              <a:extLst>
                <a:ext uri="{FF2B5EF4-FFF2-40B4-BE49-F238E27FC236}">
                  <a16:creationId xmlns:a16="http://schemas.microsoft.com/office/drawing/2014/main" id="{156471C9-8997-4583-99E9-DFE50539D41E}"/>
                </a:ext>
              </a:extLst>
            </p:cNvPr>
            <p:cNvSpPr/>
            <p:nvPr/>
          </p:nvSpPr>
          <p:spPr>
            <a:xfrm>
              <a:off x="2155593" y="3315878"/>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环球视野</a:t>
              </a:r>
            </a:p>
          </p:txBody>
        </p:sp>
        <p:cxnSp>
          <p:nvCxnSpPr>
            <p:cNvPr id="99" name="直接箭头连接符 98">
              <a:extLst>
                <a:ext uri="{FF2B5EF4-FFF2-40B4-BE49-F238E27FC236}">
                  <a16:creationId xmlns:a16="http://schemas.microsoft.com/office/drawing/2014/main" id="{C53E555B-0B84-41CD-99C4-4EF1FC86B695}"/>
                </a:ext>
              </a:extLst>
            </p:cNvPr>
            <p:cNvCxnSpPr>
              <a:stCxn id="87" idx="2"/>
              <a:endCxn id="97" idx="0"/>
            </p:cNvCxnSpPr>
            <p:nvPr/>
          </p:nvCxnSpPr>
          <p:spPr>
            <a:xfrm flipH="1">
              <a:off x="1203489" y="2623793"/>
              <a:ext cx="854694" cy="692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a:extLst>
                <a:ext uri="{FF2B5EF4-FFF2-40B4-BE49-F238E27FC236}">
                  <a16:creationId xmlns:a16="http://schemas.microsoft.com/office/drawing/2014/main" id="{6024FACE-7EF7-4EA0-909A-02BFD1FCF68F}"/>
                </a:ext>
              </a:extLst>
            </p:cNvPr>
            <p:cNvCxnSpPr>
              <a:stCxn id="87" idx="2"/>
              <a:endCxn id="98" idx="0"/>
            </p:cNvCxnSpPr>
            <p:nvPr/>
          </p:nvCxnSpPr>
          <p:spPr>
            <a:xfrm>
              <a:off x="2058183" y="2623793"/>
              <a:ext cx="878264" cy="692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1" name="流程图: 可选过程 100">
              <a:extLst>
                <a:ext uri="{FF2B5EF4-FFF2-40B4-BE49-F238E27FC236}">
                  <a16:creationId xmlns:a16="http://schemas.microsoft.com/office/drawing/2014/main" id="{24107D66-7A97-4891-A03E-4DAE86D47FB0}"/>
                </a:ext>
              </a:extLst>
            </p:cNvPr>
            <p:cNvSpPr/>
            <p:nvPr/>
          </p:nvSpPr>
          <p:spPr>
            <a:xfrm>
              <a:off x="1277328" y="4611278"/>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内容页</a:t>
              </a:r>
            </a:p>
          </p:txBody>
        </p:sp>
        <p:cxnSp>
          <p:nvCxnSpPr>
            <p:cNvPr id="102" name="直接箭头连接符 101">
              <a:extLst>
                <a:ext uri="{FF2B5EF4-FFF2-40B4-BE49-F238E27FC236}">
                  <a16:creationId xmlns:a16="http://schemas.microsoft.com/office/drawing/2014/main" id="{1B52899B-1EBF-419D-A1A1-D0CC42002979}"/>
                </a:ext>
              </a:extLst>
            </p:cNvPr>
            <p:cNvCxnSpPr>
              <a:stCxn id="97" idx="2"/>
              <a:endCxn id="101" idx="0"/>
            </p:cNvCxnSpPr>
            <p:nvPr/>
          </p:nvCxnSpPr>
          <p:spPr>
            <a:xfrm>
              <a:off x="1203489" y="3919193"/>
              <a:ext cx="854693" cy="692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70B7B83A-CB70-4051-9AD9-1D35A08755F1}"/>
                </a:ext>
              </a:extLst>
            </p:cNvPr>
            <p:cNvCxnSpPr>
              <a:stCxn id="98" idx="2"/>
              <a:endCxn id="101" idx="0"/>
            </p:cNvCxnSpPr>
            <p:nvPr/>
          </p:nvCxnSpPr>
          <p:spPr>
            <a:xfrm flipH="1">
              <a:off x="2058182" y="3919193"/>
              <a:ext cx="878265" cy="692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 name="流程图: 可选过程 103">
              <a:extLst>
                <a:ext uri="{FF2B5EF4-FFF2-40B4-BE49-F238E27FC236}">
                  <a16:creationId xmlns:a16="http://schemas.microsoft.com/office/drawing/2014/main" id="{FFFB359D-E788-4556-A329-0A80D97E3289}"/>
                </a:ext>
              </a:extLst>
            </p:cNvPr>
            <p:cNvSpPr/>
            <p:nvPr/>
          </p:nvSpPr>
          <p:spPr>
            <a:xfrm>
              <a:off x="5307290" y="3315878"/>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内容页</a:t>
              </a:r>
            </a:p>
          </p:txBody>
        </p:sp>
        <p:cxnSp>
          <p:nvCxnSpPr>
            <p:cNvPr id="105" name="直接箭头连接符 104">
              <a:extLst>
                <a:ext uri="{FF2B5EF4-FFF2-40B4-BE49-F238E27FC236}">
                  <a16:creationId xmlns:a16="http://schemas.microsoft.com/office/drawing/2014/main" id="{D12F90A3-0CCD-40B4-8CBF-FE4E9B47F878}"/>
                </a:ext>
              </a:extLst>
            </p:cNvPr>
            <p:cNvCxnSpPr>
              <a:stCxn id="89" idx="2"/>
              <a:endCxn id="104" idx="0"/>
            </p:cNvCxnSpPr>
            <p:nvPr/>
          </p:nvCxnSpPr>
          <p:spPr>
            <a:xfrm>
              <a:off x="6080289" y="2622222"/>
              <a:ext cx="7855" cy="693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6" name="流程图: 可选过程 105">
              <a:extLst>
                <a:ext uri="{FF2B5EF4-FFF2-40B4-BE49-F238E27FC236}">
                  <a16:creationId xmlns:a16="http://schemas.microsoft.com/office/drawing/2014/main" id="{B424A3A7-3A0B-45FE-A005-E299994E7178}"/>
                </a:ext>
              </a:extLst>
            </p:cNvPr>
            <p:cNvSpPr/>
            <p:nvPr/>
          </p:nvSpPr>
          <p:spPr>
            <a:xfrm>
              <a:off x="7318343" y="3315878"/>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各大学习平台</a:t>
              </a:r>
            </a:p>
          </p:txBody>
        </p:sp>
        <p:cxnSp>
          <p:nvCxnSpPr>
            <p:cNvPr id="107" name="直接箭头连接符 106">
              <a:extLst>
                <a:ext uri="{FF2B5EF4-FFF2-40B4-BE49-F238E27FC236}">
                  <a16:creationId xmlns:a16="http://schemas.microsoft.com/office/drawing/2014/main" id="{F6F31D73-3FAC-4206-B3EB-B748A0A260E7}"/>
                </a:ext>
              </a:extLst>
            </p:cNvPr>
            <p:cNvCxnSpPr>
              <a:endCxn id="106" idx="0"/>
            </p:cNvCxnSpPr>
            <p:nvPr/>
          </p:nvCxnSpPr>
          <p:spPr>
            <a:xfrm>
              <a:off x="8091342" y="2622222"/>
              <a:ext cx="7855" cy="693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流程图: 可选过程 107">
              <a:extLst>
                <a:ext uri="{FF2B5EF4-FFF2-40B4-BE49-F238E27FC236}">
                  <a16:creationId xmlns:a16="http://schemas.microsoft.com/office/drawing/2014/main" id="{B2F9CDAB-4A46-46C7-99DB-40EB2D7D01EA}"/>
                </a:ext>
              </a:extLst>
            </p:cNvPr>
            <p:cNvSpPr/>
            <p:nvPr/>
          </p:nvSpPr>
          <p:spPr>
            <a:xfrm>
              <a:off x="8418140" y="4265234"/>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联系我们</a:t>
              </a:r>
            </a:p>
          </p:txBody>
        </p:sp>
        <p:sp>
          <p:nvSpPr>
            <p:cNvPr id="109" name="流程图: 可选过程 108">
              <a:extLst>
                <a:ext uri="{FF2B5EF4-FFF2-40B4-BE49-F238E27FC236}">
                  <a16:creationId xmlns:a16="http://schemas.microsoft.com/office/drawing/2014/main" id="{6F6AB40F-F53A-4C5C-95D3-463F70C77778}"/>
                </a:ext>
              </a:extLst>
            </p:cNvPr>
            <p:cNvSpPr/>
            <p:nvPr/>
          </p:nvSpPr>
          <p:spPr>
            <a:xfrm>
              <a:off x="10272074" y="4265234"/>
              <a:ext cx="1561707" cy="60331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返回首页</a:t>
              </a:r>
            </a:p>
          </p:txBody>
        </p:sp>
        <p:cxnSp>
          <p:nvCxnSpPr>
            <p:cNvPr id="110" name="直接箭头连接符 109">
              <a:extLst>
                <a:ext uri="{FF2B5EF4-FFF2-40B4-BE49-F238E27FC236}">
                  <a16:creationId xmlns:a16="http://schemas.microsoft.com/office/drawing/2014/main" id="{39075811-9107-4546-B115-E67E824D28DE}"/>
                </a:ext>
              </a:extLst>
            </p:cNvPr>
            <p:cNvCxnSpPr>
              <a:stCxn id="91" idx="2"/>
              <a:endCxn id="108" idx="0"/>
            </p:cNvCxnSpPr>
            <p:nvPr/>
          </p:nvCxnSpPr>
          <p:spPr>
            <a:xfrm flipH="1">
              <a:off x="9198994" y="2622222"/>
              <a:ext cx="903401" cy="1643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a:extLst>
                <a:ext uri="{FF2B5EF4-FFF2-40B4-BE49-F238E27FC236}">
                  <a16:creationId xmlns:a16="http://schemas.microsoft.com/office/drawing/2014/main" id="{ABB3418C-5735-425C-899C-A3E253B2F995}"/>
                </a:ext>
              </a:extLst>
            </p:cNvPr>
            <p:cNvCxnSpPr>
              <a:stCxn id="91" idx="2"/>
              <a:endCxn id="109" idx="0"/>
            </p:cNvCxnSpPr>
            <p:nvPr/>
          </p:nvCxnSpPr>
          <p:spPr>
            <a:xfrm>
              <a:off x="10102395" y="2622222"/>
              <a:ext cx="950533" cy="1643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987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538480" y="1687"/>
            <a:ext cx="11125200" cy="6145113"/>
            <a:chOff x="538480" y="1687"/>
            <a:chExt cx="11125200" cy="6145113"/>
          </a:xfrm>
        </p:grpSpPr>
        <p:sp>
          <p:nvSpPr>
            <p:cNvPr id="5" name="矩形 4"/>
            <p:cNvSpPr/>
            <p:nvPr/>
          </p:nvSpPr>
          <p:spPr>
            <a:xfrm>
              <a:off x="538480" y="731520"/>
              <a:ext cx="11125200" cy="5415280"/>
            </a:xfrm>
            <a:prstGeom prst="rect">
              <a:avLst/>
            </a:prstGeom>
            <a:solidFill>
              <a:schemeClr val="accent4"/>
            </a:solidFill>
            <a:ln>
              <a:noFill/>
            </a:ln>
            <a:effectLst>
              <a:outerShdw blurRad="101600" dist="12700" sx="101000" sy="101000" algn="ctr" rotWithShape="0">
                <a:schemeClr val="tx1">
                  <a:lumMod val="75000"/>
                  <a:lumOff val="25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814207" y="1687"/>
              <a:ext cx="2563586" cy="2859582"/>
              <a:chOff x="4814207" y="1687"/>
              <a:chExt cx="2563586" cy="2859582"/>
            </a:xfrm>
          </p:grpSpPr>
          <p:sp>
            <p:nvSpPr>
              <p:cNvPr id="8" name="任意多边形 7"/>
              <p:cNvSpPr/>
              <p:nvPr/>
            </p:nvSpPr>
            <p:spPr>
              <a:xfrm>
                <a:off x="5612763" y="1687"/>
                <a:ext cx="976634" cy="1459666"/>
              </a:xfrm>
              <a:custGeom>
                <a:avLst/>
                <a:gdLst>
                  <a:gd name="connsiteX0" fmla="*/ 0 w 976634"/>
                  <a:gd name="connsiteY0" fmla="*/ 0 h 1459666"/>
                  <a:gd name="connsiteX1" fmla="*/ 976634 w 976634"/>
                  <a:gd name="connsiteY1" fmla="*/ 0 h 1459666"/>
                  <a:gd name="connsiteX2" fmla="*/ 976634 w 976634"/>
                  <a:gd name="connsiteY2" fmla="*/ 983543 h 1459666"/>
                  <a:gd name="connsiteX3" fmla="*/ 488317 w 976634"/>
                  <a:gd name="connsiteY3" fmla="*/ 1459666 h 1459666"/>
                  <a:gd name="connsiteX4" fmla="*/ 0 w 976634"/>
                  <a:gd name="connsiteY4" fmla="*/ 983543 h 145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34" h="1459666">
                    <a:moveTo>
                      <a:pt x="0" y="0"/>
                    </a:moveTo>
                    <a:lnTo>
                      <a:pt x="976634" y="0"/>
                    </a:lnTo>
                    <a:lnTo>
                      <a:pt x="976634" y="983543"/>
                    </a:lnTo>
                    <a:cubicBezTo>
                      <a:pt x="976634" y="1246472"/>
                      <a:pt x="758022" y="1459666"/>
                      <a:pt x="488317" y="1459666"/>
                    </a:cubicBezTo>
                    <a:cubicBezTo>
                      <a:pt x="218613" y="1459666"/>
                      <a:pt x="0" y="1246472"/>
                      <a:pt x="0" y="9835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3">
                <a:extLst>
                  <a:ext uri="{FF2B5EF4-FFF2-40B4-BE49-F238E27FC236}">
                    <a16:creationId xmlns:a16="http://schemas.microsoft.com/office/drawing/2014/main" id="{FE7E4330-729E-49B4-9B6D-AF83DFE16702}"/>
                  </a:ext>
                </a:extLst>
              </p:cNvPr>
              <p:cNvSpPr/>
              <p:nvPr/>
            </p:nvSpPr>
            <p:spPr>
              <a:xfrm>
                <a:off x="4814207" y="1521102"/>
                <a:ext cx="2563586" cy="1340167"/>
              </a:xfrm>
              <a:custGeom>
                <a:avLst/>
                <a:gdLst>
                  <a:gd name="connsiteX0" fmla="*/ 263311 w 3278889"/>
                  <a:gd name="connsiteY0" fmla="*/ 933095 h 1879959"/>
                  <a:gd name="connsiteX1" fmla="*/ 1051102 w 3278889"/>
                  <a:gd name="connsiteY1" fmla="*/ 4627 h 1879959"/>
                  <a:gd name="connsiteX2" fmla="*/ 1656013 w 3278889"/>
                  <a:gd name="connsiteY2" fmla="*/ 567335 h 1879959"/>
                  <a:gd name="connsiteX3" fmla="*/ 2232788 w 3278889"/>
                  <a:gd name="connsiteY3" fmla="*/ 384455 h 1879959"/>
                  <a:gd name="connsiteX4" fmla="*/ 3104985 w 3278889"/>
                  <a:gd name="connsiteY4" fmla="*/ 806485 h 1879959"/>
                  <a:gd name="connsiteX5" fmla="*/ 2992444 w 3278889"/>
                  <a:gd name="connsiteY5" fmla="*/ 1805291 h 1879959"/>
                  <a:gd name="connsiteX6" fmla="*/ 221108 w 3278889"/>
                  <a:gd name="connsiteY6" fmla="*/ 1706818 h 1879959"/>
                  <a:gd name="connsiteX7" fmla="*/ 263311 w 3278889"/>
                  <a:gd name="connsiteY7" fmla="*/ 933095 h 187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889" h="1879959">
                    <a:moveTo>
                      <a:pt x="263311" y="933095"/>
                    </a:moveTo>
                    <a:cubicBezTo>
                      <a:pt x="401643" y="649397"/>
                      <a:pt x="818985" y="65587"/>
                      <a:pt x="1051102" y="4627"/>
                    </a:cubicBezTo>
                    <a:cubicBezTo>
                      <a:pt x="1283219" y="-56333"/>
                      <a:pt x="1459065" y="504030"/>
                      <a:pt x="1656013" y="567335"/>
                    </a:cubicBezTo>
                    <a:cubicBezTo>
                      <a:pt x="1852961" y="630640"/>
                      <a:pt x="1991293" y="344597"/>
                      <a:pt x="2232788" y="384455"/>
                    </a:cubicBezTo>
                    <a:cubicBezTo>
                      <a:pt x="2474283" y="424313"/>
                      <a:pt x="2978376" y="569679"/>
                      <a:pt x="3104985" y="806485"/>
                    </a:cubicBezTo>
                    <a:cubicBezTo>
                      <a:pt x="3231594" y="1043291"/>
                      <a:pt x="3473090" y="1655236"/>
                      <a:pt x="2992444" y="1805291"/>
                    </a:cubicBezTo>
                    <a:cubicBezTo>
                      <a:pt x="2511798" y="1955347"/>
                      <a:pt x="671274" y="1856873"/>
                      <a:pt x="221108" y="1706818"/>
                    </a:cubicBezTo>
                    <a:cubicBezTo>
                      <a:pt x="-229058" y="1556763"/>
                      <a:pt x="124979" y="1216793"/>
                      <a:pt x="263311" y="933095"/>
                    </a:cubicBezTo>
                    <a:close/>
                  </a:path>
                </a:pathLst>
              </a:custGeom>
              <a:gradFill>
                <a:gsLst>
                  <a:gs pos="0">
                    <a:srgbClr val="72202A">
                      <a:alpha val="53000"/>
                    </a:srgbClr>
                  </a:gs>
                  <a:gs pos="64000">
                    <a:srgbClr val="FFFFFF">
                      <a:alpha val="0"/>
                    </a:srgbClr>
                  </a:gs>
                  <a:gs pos="100000">
                    <a:schemeClr val="bg1">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WenYue GuDianMingChaoTi (Non-Commercial Use)" pitchFamily="50" charset="-122"/>
                  <a:ea typeface="WenYue GuDianMingChaoTi (Non-Commercial Use)" pitchFamily="50" charset="-122"/>
                  <a:sym typeface="WenYue GuDianMingChaoTi (Non-Commercial Use)" pitchFamily="50" charset="-122"/>
                </a:endParaRPr>
              </a:p>
            </p:txBody>
          </p:sp>
          <p:sp>
            <p:nvSpPr>
              <p:cNvPr id="11" name="文本框 10"/>
              <p:cNvSpPr txBox="1"/>
              <p:nvPr/>
            </p:nvSpPr>
            <p:spPr>
              <a:xfrm>
                <a:off x="5726668" y="1688"/>
                <a:ext cx="738664" cy="1459666"/>
              </a:xfrm>
              <a:prstGeom prst="rect">
                <a:avLst/>
              </a:prstGeom>
              <a:noFill/>
            </p:spPr>
            <p:txBody>
              <a:bodyPr vert="eaVert" wrap="square" rtlCol="0">
                <a:spAutoFit/>
              </a:bodyPr>
              <a:lstStyle/>
              <a:p>
                <a:pPr algn="ctr"/>
                <a:r>
                  <a:rPr lang="zh-CN" altLang="en-US" sz="3600" spc="600" dirty="0">
                    <a:solidFill>
                      <a:schemeClr val="accent4"/>
                    </a:solidFill>
                    <a:latin typeface="文悦古典明朝体 (非商业使用) W5" pitchFamily="50" charset="-122"/>
                    <a:ea typeface="文悦古典明朝体 (非商业使用) W5" pitchFamily="50" charset="-122"/>
                  </a:rPr>
                  <a:t>目录</a:t>
                </a:r>
              </a:p>
            </p:txBody>
          </p:sp>
        </p:grpSp>
      </p:grpSp>
      <p:pic>
        <p:nvPicPr>
          <p:cNvPr id="12" name="图片 11">
            <a:extLst>
              <a:ext uri="{FF2B5EF4-FFF2-40B4-BE49-F238E27FC236}">
                <a16:creationId xmlns:a16="http://schemas.microsoft.com/office/drawing/2014/main" id="{6B5EF38C-E652-4B7E-A324-132BE5D28F1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7260" b="7335"/>
          <a:stretch/>
        </p:blipFill>
        <p:spPr>
          <a:xfrm>
            <a:off x="9936480" y="3323421"/>
            <a:ext cx="2265680" cy="3524419"/>
          </a:xfrm>
          <a:prstGeom prst="rect">
            <a:avLst/>
          </a:prstGeom>
        </p:spPr>
      </p:pic>
      <p:grpSp>
        <p:nvGrpSpPr>
          <p:cNvPr id="25" name="组合 24"/>
          <p:cNvGrpSpPr/>
          <p:nvPr/>
        </p:nvGrpSpPr>
        <p:grpSpPr>
          <a:xfrm>
            <a:off x="1727042" y="2821730"/>
            <a:ext cx="8748881" cy="2783840"/>
            <a:chOff x="1259682" y="2821730"/>
            <a:chExt cx="8748881" cy="2783840"/>
          </a:xfrm>
        </p:grpSpPr>
        <p:grpSp>
          <p:nvGrpSpPr>
            <p:cNvPr id="15" name="组合 14"/>
            <p:cNvGrpSpPr/>
            <p:nvPr/>
          </p:nvGrpSpPr>
          <p:grpSpPr>
            <a:xfrm>
              <a:off x="1259682" y="2821730"/>
              <a:ext cx="1169551" cy="2783840"/>
              <a:chOff x="1284367" y="2672080"/>
              <a:chExt cx="1169551" cy="2783840"/>
            </a:xfrm>
          </p:grpSpPr>
          <p:sp>
            <p:nvSpPr>
              <p:cNvPr id="13" name="文本框 12"/>
              <p:cNvSpPr txBox="1"/>
              <p:nvPr/>
            </p:nvSpPr>
            <p:spPr>
              <a:xfrm>
                <a:off x="1284367" y="2672080"/>
                <a:ext cx="615553" cy="1920240"/>
              </a:xfrm>
              <a:prstGeom prst="rect">
                <a:avLst/>
              </a:prstGeom>
              <a:noFill/>
            </p:spPr>
            <p:txBody>
              <a:bodyPr vert="eaVert" wrap="square" rtlCol="0">
                <a:spAutoFit/>
              </a:bodyPr>
              <a:lstStyle/>
              <a:p>
                <a:r>
                  <a:rPr lang="zh-CN" altLang="en-US" sz="2800" b="1" spc="600" dirty="0">
                    <a:solidFill>
                      <a:schemeClr val="accent5"/>
                    </a:solidFill>
                    <a:latin typeface="文悦古典明朝体 (非商业使用) W5" pitchFamily="50" charset="-122"/>
                    <a:ea typeface="文悦古典明朝体 (非商业使用) W5" pitchFamily="50" charset="-122"/>
                  </a:rPr>
                  <a:t>第一章</a:t>
                </a:r>
              </a:p>
            </p:txBody>
          </p:sp>
          <p:sp>
            <p:nvSpPr>
              <p:cNvPr id="14" name="文本框 13"/>
              <p:cNvSpPr txBox="1"/>
              <p:nvPr/>
            </p:nvSpPr>
            <p:spPr>
              <a:xfrm>
                <a:off x="1899920" y="2672080"/>
                <a:ext cx="553998" cy="2783840"/>
              </a:xfrm>
              <a:prstGeom prst="rect">
                <a:avLst/>
              </a:prstGeom>
              <a:noFill/>
            </p:spPr>
            <p:txBody>
              <a:bodyPr vert="eaVert" wrap="square" rtlCol="0">
                <a:spAutoFit/>
              </a:bodyPr>
              <a:lstStyle/>
              <a:p>
                <a:r>
                  <a:rPr lang="zh-CN" altLang="en-US" sz="2400" spc="600" dirty="0">
                    <a:solidFill>
                      <a:schemeClr val="accent6"/>
                    </a:solidFill>
                    <a:latin typeface="文悦古典明朝体 (非商业使用) W5" pitchFamily="50" charset="-122"/>
                    <a:ea typeface="文悦古典明朝体 (非商业使用) W5" pitchFamily="50" charset="-122"/>
                  </a:rPr>
                  <a:t>战略层</a:t>
                </a:r>
              </a:p>
            </p:txBody>
          </p:sp>
        </p:grpSp>
        <p:grpSp>
          <p:nvGrpSpPr>
            <p:cNvPr id="16" name="组合 15"/>
            <p:cNvGrpSpPr/>
            <p:nvPr/>
          </p:nvGrpSpPr>
          <p:grpSpPr>
            <a:xfrm>
              <a:off x="3504237" y="2821730"/>
              <a:ext cx="1169551" cy="2783840"/>
              <a:chOff x="1284367" y="2672080"/>
              <a:chExt cx="1169551" cy="2783840"/>
            </a:xfrm>
          </p:grpSpPr>
          <p:sp>
            <p:nvSpPr>
              <p:cNvPr id="17" name="文本框 16"/>
              <p:cNvSpPr txBox="1"/>
              <p:nvPr/>
            </p:nvSpPr>
            <p:spPr>
              <a:xfrm>
                <a:off x="1284367" y="2672080"/>
                <a:ext cx="615553" cy="1920240"/>
              </a:xfrm>
              <a:prstGeom prst="rect">
                <a:avLst/>
              </a:prstGeom>
              <a:noFill/>
            </p:spPr>
            <p:txBody>
              <a:bodyPr vert="eaVert" wrap="square" rtlCol="0">
                <a:spAutoFit/>
              </a:bodyPr>
              <a:lstStyle/>
              <a:p>
                <a:r>
                  <a:rPr lang="zh-CN" altLang="en-US" sz="2800" b="1" spc="600" dirty="0">
                    <a:solidFill>
                      <a:schemeClr val="accent5"/>
                    </a:solidFill>
                    <a:latin typeface="文悦古典明朝体 (非商业使用) W5" pitchFamily="50" charset="-122"/>
                    <a:ea typeface="文悦古典明朝体 (非商业使用) W5" pitchFamily="50" charset="-122"/>
                  </a:rPr>
                  <a:t>第二章</a:t>
                </a:r>
              </a:p>
            </p:txBody>
          </p:sp>
          <p:sp>
            <p:nvSpPr>
              <p:cNvPr id="18" name="文本框 17"/>
              <p:cNvSpPr txBox="1"/>
              <p:nvPr/>
            </p:nvSpPr>
            <p:spPr>
              <a:xfrm>
                <a:off x="1899920" y="2672080"/>
                <a:ext cx="553998" cy="2783840"/>
              </a:xfrm>
              <a:prstGeom prst="rect">
                <a:avLst/>
              </a:prstGeom>
              <a:noFill/>
            </p:spPr>
            <p:txBody>
              <a:bodyPr vert="eaVert" wrap="square" rtlCol="0">
                <a:spAutoFit/>
              </a:bodyPr>
              <a:lstStyle/>
              <a:p>
                <a:r>
                  <a:rPr lang="zh-CN" altLang="en-US" sz="2400" spc="600" dirty="0">
                    <a:solidFill>
                      <a:schemeClr val="accent6"/>
                    </a:solidFill>
                    <a:latin typeface="文悦古典明朝体 (非商业使用) W5" pitchFamily="50" charset="-122"/>
                    <a:ea typeface="文悦古典明朝体 (非商业使用) W5" pitchFamily="50" charset="-122"/>
                  </a:rPr>
                  <a:t>范围层</a:t>
                </a:r>
              </a:p>
            </p:txBody>
          </p:sp>
        </p:grpSp>
        <p:grpSp>
          <p:nvGrpSpPr>
            <p:cNvPr id="19" name="组合 18"/>
            <p:cNvGrpSpPr/>
            <p:nvPr/>
          </p:nvGrpSpPr>
          <p:grpSpPr>
            <a:xfrm>
              <a:off x="6135007" y="2821730"/>
              <a:ext cx="1169551" cy="2783840"/>
              <a:chOff x="1284367" y="2672080"/>
              <a:chExt cx="1169551" cy="2783840"/>
            </a:xfrm>
          </p:grpSpPr>
          <p:sp>
            <p:nvSpPr>
              <p:cNvPr id="20" name="文本框 19"/>
              <p:cNvSpPr txBox="1"/>
              <p:nvPr/>
            </p:nvSpPr>
            <p:spPr>
              <a:xfrm>
                <a:off x="1284367" y="2672080"/>
                <a:ext cx="615553" cy="1920240"/>
              </a:xfrm>
              <a:prstGeom prst="rect">
                <a:avLst/>
              </a:prstGeom>
              <a:noFill/>
            </p:spPr>
            <p:txBody>
              <a:bodyPr vert="eaVert" wrap="square" rtlCol="0">
                <a:spAutoFit/>
              </a:bodyPr>
              <a:lstStyle/>
              <a:p>
                <a:r>
                  <a:rPr lang="zh-CN" altLang="en-US" sz="2800" b="1" spc="600" dirty="0">
                    <a:solidFill>
                      <a:schemeClr val="accent5"/>
                    </a:solidFill>
                    <a:latin typeface="文悦古典明朝体 (非商业使用) W5" pitchFamily="50" charset="-122"/>
                    <a:ea typeface="文悦古典明朝体 (非商业使用) W5" pitchFamily="50" charset="-122"/>
                  </a:rPr>
                  <a:t>第三章</a:t>
                </a:r>
              </a:p>
            </p:txBody>
          </p:sp>
          <p:sp>
            <p:nvSpPr>
              <p:cNvPr id="21" name="文本框 20"/>
              <p:cNvSpPr txBox="1"/>
              <p:nvPr/>
            </p:nvSpPr>
            <p:spPr>
              <a:xfrm>
                <a:off x="1899920" y="2672080"/>
                <a:ext cx="553998" cy="2783840"/>
              </a:xfrm>
              <a:prstGeom prst="rect">
                <a:avLst/>
              </a:prstGeom>
              <a:noFill/>
            </p:spPr>
            <p:txBody>
              <a:bodyPr vert="eaVert" wrap="square" rtlCol="0">
                <a:spAutoFit/>
              </a:bodyPr>
              <a:lstStyle/>
              <a:p>
                <a:r>
                  <a:rPr lang="zh-CN" altLang="en-US" sz="2400" spc="600" dirty="0">
                    <a:solidFill>
                      <a:schemeClr val="accent6"/>
                    </a:solidFill>
                    <a:latin typeface="文悦古典明朝体 (非商业使用) W5" pitchFamily="50" charset="-122"/>
                    <a:ea typeface="文悦古典明朝体 (非商业使用) W5" pitchFamily="50" charset="-122"/>
                  </a:rPr>
                  <a:t>结构层</a:t>
                </a:r>
              </a:p>
            </p:txBody>
          </p:sp>
        </p:grpSp>
        <p:grpSp>
          <p:nvGrpSpPr>
            <p:cNvPr id="22" name="组合 21"/>
            <p:cNvGrpSpPr/>
            <p:nvPr/>
          </p:nvGrpSpPr>
          <p:grpSpPr>
            <a:xfrm>
              <a:off x="8839012" y="2821730"/>
              <a:ext cx="1169551" cy="2783840"/>
              <a:chOff x="1284367" y="2672080"/>
              <a:chExt cx="1169551" cy="2783840"/>
            </a:xfrm>
          </p:grpSpPr>
          <p:sp>
            <p:nvSpPr>
              <p:cNvPr id="23" name="文本框 22"/>
              <p:cNvSpPr txBox="1"/>
              <p:nvPr/>
            </p:nvSpPr>
            <p:spPr>
              <a:xfrm>
                <a:off x="1284367" y="2672080"/>
                <a:ext cx="615553" cy="1920240"/>
              </a:xfrm>
              <a:prstGeom prst="rect">
                <a:avLst/>
              </a:prstGeom>
              <a:noFill/>
            </p:spPr>
            <p:txBody>
              <a:bodyPr vert="eaVert" wrap="square" rtlCol="0">
                <a:spAutoFit/>
              </a:bodyPr>
              <a:lstStyle/>
              <a:p>
                <a:r>
                  <a:rPr lang="zh-CN" altLang="en-US" sz="2800" b="1" spc="600" dirty="0">
                    <a:solidFill>
                      <a:schemeClr val="accent5"/>
                    </a:solidFill>
                    <a:latin typeface="文悦古典明朝体 (非商业使用) W5" pitchFamily="50" charset="-122"/>
                    <a:ea typeface="文悦古典明朝体 (非商业使用) W5" pitchFamily="50" charset="-122"/>
                  </a:rPr>
                  <a:t>第四章</a:t>
                </a:r>
              </a:p>
            </p:txBody>
          </p:sp>
          <p:sp>
            <p:nvSpPr>
              <p:cNvPr id="24" name="文本框 23"/>
              <p:cNvSpPr txBox="1"/>
              <p:nvPr/>
            </p:nvSpPr>
            <p:spPr>
              <a:xfrm>
                <a:off x="1899920" y="2672080"/>
                <a:ext cx="553998" cy="2783840"/>
              </a:xfrm>
              <a:prstGeom prst="rect">
                <a:avLst/>
              </a:prstGeom>
              <a:noFill/>
            </p:spPr>
            <p:txBody>
              <a:bodyPr vert="eaVert" wrap="square" rtlCol="0">
                <a:spAutoFit/>
              </a:bodyPr>
              <a:lstStyle/>
              <a:p>
                <a:r>
                  <a:rPr lang="zh-CN" altLang="en-US" sz="2400" spc="600" dirty="0">
                    <a:solidFill>
                      <a:schemeClr val="accent6"/>
                    </a:solidFill>
                    <a:latin typeface="文悦古典明朝体 (非商业使用) W5" pitchFamily="50" charset="-122"/>
                    <a:ea typeface="文悦古典明朝体 (非商业使用) W5" pitchFamily="50" charset="-122"/>
                  </a:rPr>
                  <a:t>框架层</a:t>
                </a:r>
              </a:p>
            </p:txBody>
          </p:sp>
        </p:grpSp>
      </p:grpSp>
    </p:spTree>
    <p:extLst>
      <p:ext uri="{BB962C8B-B14F-4D97-AF65-F5344CB8AC3E}">
        <p14:creationId xmlns:p14="http://schemas.microsoft.com/office/powerpoint/2010/main" val="13799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250"/>
                                        <p:tgtEl>
                                          <p:spTgt spid="12"/>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250"/>
                                        <p:tgtEl>
                                          <p:spTgt spid="25"/>
                                        </p:tgtEl>
                                      </p:cBhvr>
                                    </p:animEffect>
                                    <p:anim calcmode="lin" valueType="num">
                                      <p:cBhvr>
                                        <p:cTn id="16" dur="1250" fill="hold"/>
                                        <p:tgtEl>
                                          <p:spTgt spid="25"/>
                                        </p:tgtEl>
                                        <p:attrNameLst>
                                          <p:attrName>ppt_x</p:attrName>
                                        </p:attrNameLst>
                                      </p:cBhvr>
                                      <p:tavLst>
                                        <p:tav tm="0">
                                          <p:val>
                                            <p:strVal val="#ppt_x"/>
                                          </p:val>
                                        </p:tav>
                                        <p:tav tm="100000">
                                          <p:val>
                                            <p:strVal val="#ppt_x"/>
                                          </p:val>
                                        </p:tav>
                                      </p:tavLst>
                                    </p:anim>
                                    <p:anim calcmode="lin" valueType="num">
                                      <p:cBhvr>
                                        <p:cTn id="17" dur="1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椭圆 1"/>
          <p:cNvSpPr/>
          <p:nvPr/>
        </p:nvSpPr>
        <p:spPr>
          <a:xfrm>
            <a:off x="1788160" y="-883920"/>
            <a:ext cx="8615680" cy="8615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947617" y="0"/>
            <a:ext cx="8615680" cy="3621205"/>
            <a:chOff x="1947617" y="0"/>
            <a:chExt cx="8615680" cy="3621205"/>
          </a:xfrm>
        </p:grpSpPr>
        <p:grpSp>
          <p:nvGrpSpPr>
            <p:cNvPr id="6" name="组合 5"/>
            <p:cNvGrpSpPr/>
            <p:nvPr/>
          </p:nvGrpSpPr>
          <p:grpSpPr>
            <a:xfrm>
              <a:off x="5607683" y="0"/>
              <a:ext cx="976634" cy="1957506"/>
              <a:chOff x="4495163" y="2064167"/>
              <a:chExt cx="976634" cy="1957506"/>
            </a:xfrm>
          </p:grpSpPr>
          <p:sp>
            <p:nvSpPr>
              <p:cNvPr id="3" name="任意多边形 2"/>
              <p:cNvSpPr/>
              <p:nvPr/>
            </p:nvSpPr>
            <p:spPr>
              <a:xfrm>
                <a:off x="4495163" y="2562007"/>
                <a:ext cx="976634" cy="1459666"/>
              </a:xfrm>
              <a:custGeom>
                <a:avLst/>
                <a:gdLst>
                  <a:gd name="connsiteX0" fmla="*/ 0 w 976634"/>
                  <a:gd name="connsiteY0" fmla="*/ 0 h 1459666"/>
                  <a:gd name="connsiteX1" fmla="*/ 976634 w 976634"/>
                  <a:gd name="connsiteY1" fmla="*/ 0 h 1459666"/>
                  <a:gd name="connsiteX2" fmla="*/ 976634 w 976634"/>
                  <a:gd name="connsiteY2" fmla="*/ 983543 h 1459666"/>
                  <a:gd name="connsiteX3" fmla="*/ 488317 w 976634"/>
                  <a:gd name="connsiteY3" fmla="*/ 1459666 h 1459666"/>
                  <a:gd name="connsiteX4" fmla="*/ 0 w 976634"/>
                  <a:gd name="connsiteY4" fmla="*/ 983543 h 145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34" h="1459666">
                    <a:moveTo>
                      <a:pt x="0" y="0"/>
                    </a:moveTo>
                    <a:lnTo>
                      <a:pt x="976634" y="0"/>
                    </a:lnTo>
                    <a:lnTo>
                      <a:pt x="976634" y="983543"/>
                    </a:lnTo>
                    <a:cubicBezTo>
                      <a:pt x="976634" y="1246472"/>
                      <a:pt x="758022" y="1459666"/>
                      <a:pt x="488317" y="1459666"/>
                    </a:cubicBezTo>
                    <a:cubicBezTo>
                      <a:pt x="218613" y="1459666"/>
                      <a:pt x="0" y="1246472"/>
                      <a:pt x="0" y="9835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95163" y="2064167"/>
                <a:ext cx="976634" cy="995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757446" y="117684"/>
              <a:ext cx="677108" cy="1755992"/>
            </a:xfrm>
            <a:prstGeom prst="rect">
              <a:avLst/>
            </a:prstGeom>
            <a:noFill/>
          </p:spPr>
          <p:txBody>
            <a:bodyPr vert="eaVert" wrap="square" rtlCol="0">
              <a:spAutoFit/>
            </a:bodyPr>
            <a:lstStyle/>
            <a:p>
              <a:pPr algn="ctr"/>
              <a:r>
                <a:rPr lang="zh-CN" altLang="en-US" sz="3200" spc="600" dirty="0">
                  <a:solidFill>
                    <a:schemeClr val="accent4"/>
                  </a:solidFill>
                  <a:latin typeface="文悦古典明朝体 (非商业使用) W5" pitchFamily="50" charset="-122"/>
                  <a:ea typeface="文悦古典明朝体 (非商业使用) W5" pitchFamily="50" charset="-122"/>
                </a:rPr>
                <a:t>第四章</a:t>
              </a:r>
            </a:p>
          </p:txBody>
        </p:sp>
        <p:sp>
          <p:nvSpPr>
            <p:cNvPr id="8" name="文本框 7"/>
            <p:cNvSpPr txBox="1"/>
            <p:nvPr/>
          </p:nvSpPr>
          <p:spPr>
            <a:xfrm>
              <a:off x="1947617" y="2198251"/>
              <a:ext cx="8615680" cy="1422954"/>
            </a:xfrm>
            <a:prstGeom prst="rect">
              <a:avLst/>
            </a:prstGeom>
            <a:noFill/>
          </p:spPr>
          <p:txBody>
            <a:bodyPr wrap="square" rtlCol="0">
              <a:spAutoFit/>
            </a:bodyPr>
            <a:lstStyle/>
            <a:p>
              <a:pPr algn="ctr">
                <a:lnSpc>
                  <a:spcPct val="150000"/>
                </a:lnSpc>
              </a:pPr>
              <a:r>
                <a:rPr lang="zh-CN" altLang="en-US" sz="2000" spc="600" dirty="0">
                  <a:solidFill>
                    <a:schemeClr val="accent5"/>
                  </a:solidFill>
                  <a:latin typeface="文悦古典明朝体 (非商业使用) W5" pitchFamily="50" charset="-122"/>
                  <a:ea typeface="文悦古典明朝体 (非商业使用) W5" pitchFamily="50" charset="-122"/>
                </a:rPr>
                <a:t>框架层利用按钮、控件、照片以及文本区域位置等元素来优化网站的设计布局，使得这些元素的使用达到最大化的效果和效率，确定详细的网站页面外观、导航和信息优化。</a:t>
              </a:r>
            </a:p>
          </p:txBody>
        </p:sp>
      </p:grpSp>
      <p:grpSp>
        <p:nvGrpSpPr>
          <p:cNvPr id="10" name="组合 9">
            <a:extLst>
              <a:ext uri="{FF2B5EF4-FFF2-40B4-BE49-F238E27FC236}">
                <a16:creationId xmlns:a16="http://schemas.microsoft.com/office/drawing/2014/main" id="{22BD4F0A-7A9B-4507-A6FF-31A88DB45B6B}"/>
              </a:ext>
            </a:extLst>
          </p:cNvPr>
          <p:cNvGrpSpPr/>
          <p:nvPr/>
        </p:nvGrpSpPr>
        <p:grpSpPr>
          <a:xfrm>
            <a:off x="4040623" y="3675488"/>
            <a:ext cx="4124526" cy="3447416"/>
            <a:chOff x="1255366" y="1998833"/>
            <a:chExt cx="4124526" cy="3447416"/>
          </a:xfrm>
        </p:grpSpPr>
        <p:pic>
          <p:nvPicPr>
            <p:cNvPr id="11" name="图片 10">
              <a:extLst>
                <a:ext uri="{FF2B5EF4-FFF2-40B4-BE49-F238E27FC236}">
                  <a16:creationId xmlns:a16="http://schemas.microsoft.com/office/drawing/2014/main" id="{0B8C4C68-468C-4BEA-B1BB-C61232D4FD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5366" y="1998833"/>
              <a:ext cx="4124526" cy="3447416"/>
            </a:xfrm>
            <a:prstGeom prst="rect">
              <a:avLst/>
            </a:prstGeom>
          </p:spPr>
        </p:pic>
        <p:pic>
          <p:nvPicPr>
            <p:cNvPr id="12" name="图片 11">
              <a:extLst>
                <a:ext uri="{FF2B5EF4-FFF2-40B4-BE49-F238E27FC236}">
                  <a16:creationId xmlns:a16="http://schemas.microsoft.com/office/drawing/2014/main" id="{32698E75-3C2A-44FF-83BE-417F7E1FBE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9326" y="2107400"/>
              <a:ext cx="1081748" cy="1475775"/>
            </a:xfrm>
            <a:prstGeom prst="rect">
              <a:avLst/>
            </a:prstGeom>
          </p:spPr>
        </p:pic>
      </p:grpSp>
    </p:spTree>
    <p:extLst>
      <p:ext uri="{BB962C8B-B14F-4D97-AF65-F5344CB8AC3E}">
        <p14:creationId xmlns:p14="http://schemas.microsoft.com/office/powerpoint/2010/main" val="5882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5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325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1250"/>
                                        <p:tgtEl>
                                          <p:spTgt spid="13"/>
                                        </p:tgtEl>
                                      </p:cBhvr>
                                    </p:animEffect>
                                  </p:childTnLst>
                                </p:cTn>
                              </p:par>
                            </p:childTnLst>
                          </p:cTn>
                        </p:par>
                        <p:par>
                          <p:cTn id="12" fill="hold">
                            <p:stCondLst>
                              <p:cond delay="4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65412"/>
            <a:ext cx="12192000" cy="5850053"/>
            <a:chOff x="0" y="1299092"/>
            <a:chExt cx="12192000" cy="5850053"/>
          </a:xfrm>
        </p:grpSpPr>
        <p:sp>
          <p:nvSpPr>
            <p:cNvPr id="8" name="矩形 7"/>
            <p:cNvSpPr/>
            <p:nvPr/>
          </p:nvSpPr>
          <p:spPr>
            <a:xfrm>
              <a:off x="0" y="1299092"/>
              <a:ext cx="12192000" cy="2663307"/>
            </a:xfrm>
            <a:prstGeom prst="rect">
              <a:avLst/>
            </a:prstGeom>
            <a:solidFill>
              <a:schemeClr val="accent2">
                <a:alpha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文悦古典明朝体 (非商业使用) W5" pitchFamily="50" charset="-122"/>
                <a:ea typeface="文悦古典明朝体 (非商业使用) W5" pitchFamily="50" charset="-122"/>
              </a:endParaRPr>
            </a:p>
          </p:txBody>
        </p:sp>
        <p:sp>
          <p:nvSpPr>
            <p:cNvPr id="5" name="矩形 4"/>
            <p:cNvSpPr/>
            <p:nvPr/>
          </p:nvSpPr>
          <p:spPr>
            <a:xfrm>
              <a:off x="714435" y="4239617"/>
              <a:ext cx="3210092" cy="1987852"/>
            </a:xfrm>
            <a:prstGeom prst="rect">
              <a:avLst/>
            </a:prstGeom>
          </p:spPr>
          <p:txBody>
            <a:bodyPr wrap="square">
              <a:spAutoFit/>
            </a:bodyPr>
            <a:lstStyle/>
            <a:p>
              <a:pPr algn="ctr">
                <a:lnSpc>
                  <a:spcPct val="200000"/>
                </a:lnSpc>
              </a:pPr>
              <a:r>
                <a:rPr lang="zh-CN" altLang="en-US" sz="1600" dirty="0">
                  <a:latin typeface="文悦古典明朝体 (非商业使用) W5" pitchFamily="50" charset="-122"/>
                  <a:ea typeface="文悦古典明朝体 (非商业使用) W5" pitchFamily="50" charset="-122"/>
                </a:rPr>
                <a:t>通过一个页面轮播来展示我们期望展示的内容，站在用户的界面来说，这是他们访问网站最先接触到的信息。</a:t>
              </a:r>
            </a:p>
          </p:txBody>
        </p:sp>
        <p:sp>
          <p:nvSpPr>
            <p:cNvPr id="6" name="矩形 5"/>
            <p:cNvSpPr/>
            <p:nvPr/>
          </p:nvSpPr>
          <p:spPr>
            <a:xfrm>
              <a:off x="4490954" y="4239617"/>
              <a:ext cx="3210092" cy="2480294"/>
            </a:xfrm>
            <a:prstGeom prst="rect">
              <a:avLst/>
            </a:prstGeom>
          </p:spPr>
          <p:txBody>
            <a:bodyPr wrap="square">
              <a:spAutoFit/>
            </a:bodyPr>
            <a:lstStyle/>
            <a:p>
              <a:pPr algn="ctr">
                <a:lnSpc>
                  <a:spcPct val="200000"/>
                </a:lnSpc>
              </a:pPr>
              <a:r>
                <a:rPr lang="zh-CN" altLang="en-US" sz="1600" dirty="0">
                  <a:latin typeface="文悦古典明朝体 (非商业使用) W5" pitchFamily="50" charset="-122"/>
                  <a:ea typeface="文悦古典明朝体 (非商业使用) W5" pitchFamily="50" charset="-122"/>
                </a:rPr>
                <a:t>用户可以根据功能条具体内容点击进行操作，页面将会跳转。功能的图案此处显示为荧光绿，为的是能够让用户注意到这略小的图标而不显得刺眼。</a:t>
              </a:r>
            </a:p>
          </p:txBody>
        </p:sp>
        <p:sp>
          <p:nvSpPr>
            <p:cNvPr id="7" name="矩形 6"/>
            <p:cNvSpPr/>
            <p:nvPr/>
          </p:nvSpPr>
          <p:spPr>
            <a:xfrm>
              <a:off x="8267473" y="4176408"/>
              <a:ext cx="3210092" cy="2972737"/>
            </a:xfrm>
            <a:prstGeom prst="rect">
              <a:avLst/>
            </a:prstGeom>
          </p:spPr>
          <p:txBody>
            <a:bodyPr wrap="square">
              <a:spAutoFit/>
            </a:bodyPr>
            <a:lstStyle/>
            <a:p>
              <a:pPr algn="ctr">
                <a:lnSpc>
                  <a:spcPct val="200000"/>
                </a:lnSpc>
              </a:pPr>
              <a:r>
                <a:rPr lang="zh-CN" altLang="en-US" sz="1600" dirty="0">
                  <a:latin typeface="文悦古典明朝体 (非商业使用) W5" pitchFamily="50" charset="-122"/>
                  <a:ea typeface="文悦古典明朝体 (非商业使用) W5" pitchFamily="50" charset="-122"/>
                </a:rPr>
                <a:t>在重要新闻模块之后为身边的感动和学习平台模块，这里也主要展示了推荐的励志人物和访问量较大的学习平台，方便用户选择。如果用户感兴趣可以进入对应的模块学习。</a:t>
              </a:r>
            </a:p>
          </p:txBody>
        </p:sp>
      </p:grpSp>
      <p:pic>
        <p:nvPicPr>
          <p:cNvPr id="12" name="图片 11">
            <a:extLst>
              <a:ext uri="{FF2B5EF4-FFF2-40B4-BE49-F238E27FC236}">
                <a16:creationId xmlns:a16="http://schemas.microsoft.com/office/drawing/2014/main" id="{C5B5861A-A9E5-42C2-8400-AD6888225F93}"/>
              </a:ext>
            </a:extLst>
          </p:cNvPr>
          <p:cNvPicPr/>
          <p:nvPr/>
        </p:nvPicPr>
        <p:blipFill>
          <a:blip r:embed="rId3"/>
          <a:stretch>
            <a:fillRect/>
          </a:stretch>
        </p:blipFill>
        <p:spPr>
          <a:xfrm>
            <a:off x="161396" y="1227973"/>
            <a:ext cx="3993281" cy="2316188"/>
          </a:xfrm>
          <a:prstGeom prst="rect">
            <a:avLst/>
          </a:prstGeom>
        </p:spPr>
      </p:pic>
      <p:pic>
        <p:nvPicPr>
          <p:cNvPr id="13" name="图片 12">
            <a:extLst>
              <a:ext uri="{FF2B5EF4-FFF2-40B4-BE49-F238E27FC236}">
                <a16:creationId xmlns:a16="http://schemas.microsoft.com/office/drawing/2014/main" id="{F3DDA71B-9758-4A97-8B7A-097913C28C18}"/>
              </a:ext>
            </a:extLst>
          </p:cNvPr>
          <p:cNvPicPr/>
          <p:nvPr/>
        </p:nvPicPr>
        <p:blipFill>
          <a:blip r:embed="rId4"/>
          <a:stretch>
            <a:fillRect/>
          </a:stretch>
        </p:blipFill>
        <p:spPr>
          <a:xfrm>
            <a:off x="4316073" y="1253188"/>
            <a:ext cx="3570316" cy="2252166"/>
          </a:xfrm>
          <a:prstGeom prst="rect">
            <a:avLst/>
          </a:prstGeom>
        </p:spPr>
      </p:pic>
      <p:pic>
        <p:nvPicPr>
          <p:cNvPr id="14" name="图片 13">
            <a:extLst>
              <a:ext uri="{FF2B5EF4-FFF2-40B4-BE49-F238E27FC236}">
                <a16:creationId xmlns:a16="http://schemas.microsoft.com/office/drawing/2014/main" id="{9B82E472-F96B-4F5E-BCFC-90B3392FD0E4}"/>
              </a:ext>
            </a:extLst>
          </p:cNvPr>
          <p:cNvPicPr/>
          <p:nvPr/>
        </p:nvPicPr>
        <p:blipFill>
          <a:blip r:embed="rId5"/>
          <a:stretch>
            <a:fillRect/>
          </a:stretch>
        </p:blipFill>
        <p:spPr>
          <a:xfrm>
            <a:off x="8153686" y="1227973"/>
            <a:ext cx="3876917" cy="2252166"/>
          </a:xfrm>
          <a:prstGeom prst="rect">
            <a:avLst/>
          </a:prstGeom>
        </p:spPr>
      </p:pic>
    </p:spTree>
    <p:extLst>
      <p:ext uri="{BB962C8B-B14F-4D97-AF65-F5344CB8AC3E}">
        <p14:creationId xmlns:p14="http://schemas.microsoft.com/office/powerpoint/2010/main" val="84570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65412"/>
            <a:ext cx="12192000" cy="5420819"/>
            <a:chOff x="0" y="1299092"/>
            <a:chExt cx="12192000" cy="5420819"/>
          </a:xfrm>
        </p:grpSpPr>
        <p:sp>
          <p:nvSpPr>
            <p:cNvPr id="8" name="矩形 7"/>
            <p:cNvSpPr/>
            <p:nvPr/>
          </p:nvSpPr>
          <p:spPr>
            <a:xfrm>
              <a:off x="0" y="1299092"/>
              <a:ext cx="12192000" cy="2663307"/>
            </a:xfrm>
            <a:prstGeom prst="rect">
              <a:avLst/>
            </a:prstGeom>
            <a:solidFill>
              <a:schemeClr val="accent2">
                <a:alpha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文悦古典明朝体 (非商业使用) W5" pitchFamily="50" charset="-122"/>
                <a:ea typeface="文悦古典明朝体 (非商业使用) W5" pitchFamily="50" charset="-122"/>
              </a:endParaRPr>
            </a:p>
          </p:txBody>
        </p:sp>
        <p:sp>
          <p:nvSpPr>
            <p:cNvPr id="5" name="矩形 4"/>
            <p:cNvSpPr/>
            <p:nvPr/>
          </p:nvSpPr>
          <p:spPr>
            <a:xfrm>
              <a:off x="714435" y="4239617"/>
              <a:ext cx="3210092" cy="1987852"/>
            </a:xfrm>
            <a:prstGeom prst="rect">
              <a:avLst/>
            </a:prstGeom>
          </p:spPr>
          <p:txBody>
            <a:bodyPr wrap="square">
              <a:spAutoFit/>
            </a:bodyPr>
            <a:lstStyle/>
            <a:p>
              <a:pPr algn="ctr">
                <a:lnSpc>
                  <a:spcPct val="200000"/>
                </a:lnSpc>
              </a:pPr>
              <a:r>
                <a:rPr lang="zh-CN" altLang="en-US" sz="1600" dirty="0">
                  <a:latin typeface="文悦古典明朝体 (非商业使用) W5" pitchFamily="50" charset="-122"/>
                  <a:ea typeface="文悦古典明朝体 (非商业使用) W5" pitchFamily="50" charset="-122"/>
                </a:rPr>
                <a:t>重要新闻的头部加入了一张风云的照片，显示出新闻的不可预测性，给用户一种神秘、想要继续浏览下去的感觉。</a:t>
              </a:r>
            </a:p>
          </p:txBody>
        </p:sp>
        <p:sp>
          <p:nvSpPr>
            <p:cNvPr id="6" name="矩形 5"/>
            <p:cNvSpPr/>
            <p:nvPr/>
          </p:nvSpPr>
          <p:spPr>
            <a:xfrm>
              <a:off x="4490954" y="4239617"/>
              <a:ext cx="3210092" cy="2480294"/>
            </a:xfrm>
            <a:prstGeom prst="rect">
              <a:avLst/>
            </a:prstGeom>
          </p:spPr>
          <p:txBody>
            <a:bodyPr wrap="square">
              <a:spAutoFit/>
            </a:bodyPr>
            <a:lstStyle/>
            <a:p>
              <a:pPr algn="ctr">
                <a:lnSpc>
                  <a:spcPct val="200000"/>
                </a:lnSpc>
              </a:pPr>
              <a:r>
                <a:rPr lang="zh-CN" altLang="en-US" sz="1600" dirty="0">
                  <a:latin typeface="文悦古典明朝体 (非商业使用) W5" pitchFamily="50" charset="-122"/>
                  <a:ea typeface="文悦古典明朝体 (非商业使用) W5" pitchFamily="50" charset="-122"/>
                </a:rPr>
                <a:t>用户可以根据功能条具体内容点击进行操作，页面将会跳转。功能的图案此处显示为荧光绿，为的是能够让用户注意到这略小的图标而不显得刺眼。</a:t>
              </a:r>
            </a:p>
          </p:txBody>
        </p:sp>
        <p:sp>
          <p:nvSpPr>
            <p:cNvPr id="7" name="矩形 6"/>
            <p:cNvSpPr/>
            <p:nvPr/>
          </p:nvSpPr>
          <p:spPr>
            <a:xfrm>
              <a:off x="8267473" y="4176408"/>
              <a:ext cx="3210092" cy="1495409"/>
            </a:xfrm>
            <a:prstGeom prst="rect">
              <a:avLst/>
            </a:prstGeom>
          </p:spPr>
          <p:txBody>
            <a:bodyPr wrap="square">
              <a:spAutoFit/>
            </a:bodyPr>
            <a:lstStyle/>
            <a:p>
              <a:pPr algn="ctr">
                <a:lnSpc>
                  <a:spcPct val="200000"/>
                </a:lnSpc>
              </a:pPr>
              <a:r>
                <a:rPr lang="zh-CN" altLang="en-US" sz="1600" dirty="0">
                  <a:latin typeface="文悦古典明朝体 (非商业使用) W5" pitchFamily="50" charset="-122"/>
                  <a:ea typeface="文悦古典明朝体 (非商业使用) W5" pitchFamily="50" charset="-122"/>
                </a:rPr>
                <a:t>尾部展示了本次页面的设计者的部分信息，让用户更好的了解整个页面。</a:t>
              </a:r>
            </a:p>
          </p:txBody>
        </p:sp>
      </p:grpSp>
      <p:pic>
        <p:nvPicPr>
          <p:cNvPr id="10" name="图片 9">
            <a:extLst>
              <a:ext uri="{FF2B5EF4-FFF2-40B4-BE49-F238E27FC236}">
                <a16:creationId xmlns:a16="http://schemas.microsoft.com/office/drawing/2014/main" id="{B80EB021-C06B-4DBF-89BB-BB59748E44EC}"/>
              </a:ext>
            </a:extLst>
          </p:cNvPr>
          <p:cNvPicPr/>
          <p:nvPr/>
        </p:nvPicPr>
        <p:blipFill>
          <a:blip r:embed="rId3"/>
          <a:stretch>
            <a:fillRect/>
          </a:stretch>
        </p:blipFill>
        <p:spPr>
          <a:xfrm>
            <a:off x="105900" y="1253188"/>
            <a:ext cx="3818627" cy="2226951"/>
          </a:xfrm>
          <a:prstGeom prst="rect">
            <a:avLst/>
          </a:prstGeom>
        </p:spPr>
      </p:pic>
      <p:pic>
        <p:nvPicPr>
          <p:cNvPr id="11" name="图片 10">
            <a:extLst>
              <a:ext uri="{FF2B5EF4-FFF2-40B4-BE49-F238E27FC236}">
                <a16:creationId xmlns:a16="http://schemas.microsoft.com/office/drawing/2014/main" id="{56276D95-C01A-42E9-B1F8-255276E4C9BB}"/>
              </a:ext>
            </a:extLst>
          </p:cNvPr>
          <p:cNvPicPr/>
          <p:nvPr/>
        </p:nvPicPr>
        <p:blipFill>
          <a:blip r:embed="rId4"/>
          <a:stretch>
            <a:fillRect/>
          </a:stretch>
        </p:blipFill>
        <p:spPr>
          <a:xfrm>
            <a:off x="4207740" y="1253188"/>
            <a:ext cx="3662732" cy="2226950"/>
          </a:xfrm>
          <a:prstGeom prst="rect">
            <a:avLst/>
          </a:prstGeom>
        </p:spPr>
      </p:pic>
      <p:pic>
        <p:nvPicPr>
          <p:cNvPr id="15" name="图片 14">
            <a:extLst>
              <a:ext uri="{FF2B5EF4-FFF2-40B4-BE49-F238E27FC236}">
                <a16:creationId xmlns:a16="http://schemas.microsoft.com/office/drawing/2014/main" id="{3D0851E5-48A9-4AA5-89DB-88A5DB117507}"/>
              </a:ext>
            </a:extLst>
          </p:cNvPr>
          <p:cNvPicPr/>
          <p:nvPr/>
        </p:nvPicPr>
        <p:blipFill>
          <a:blip r:embed="rId5"/>
          <a:stretch>
            <a:fillRect/>
          </a:stretch>
        </p:blipFill>
        <p:spPr>
          <a:xfrm>
            <a:off x="8005564" y="1253188"/>
            <a:ext cx="3817841" cy="2226950"/>
          </a:xfrm>
          <a:prstGeom prst="rect">
            <a:avLst/>
          </a:prstGeom>
        </p:spPr>
      </p:pic>
    </p:spTree>
    <p:extLst>
      <p:ext uri="{BB962C8B-B14F-4D97-AF65-F5344CB8AC3E}">
        <p14:creationId xmlns:p14="http://schemas.microsoft.com/office/powerpoint/2010/main" val="427734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65412"/>
            <a:ext cx="12192000" cy="5428914"/>
            <a:chOff x="0" y="1299092"/>
            <a:chExt cx="12192000" cy="5428914"/>
          </a:xfrm>
        </p:grpSpPr>
        <p:sp>
          <p:nvSpPr>
            <p:cNvPr id="8" name="矩形 7"/>
            <p:cNvSpPr/>
            <p:nvPr/>
          </p:nvSpPr>
          <p:spPr>
            <a:xfrm>
              <a:off x="0" y="1299092"/>
              <a:ext cx="12192000" cy="2663307"/>
            </a:xfrm>
            <a:prstGeom prst="rect">
              <a:avLst/>
            </a:prstGeom>
            <a:solidFill>
              <a:schemeClr val="accent2">
                <a:alpha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文悦古典明朝体 (非商业使用) W5" pitchFamily="50" charset="-122"/>
                <a:ea typeface="文悦古典明朝体 (非商业使用) W5" pitchFamily="50" charset="-122"/>
              </a:endParaRPr>
            </a:p>
          </p:txBody>
        </p:sp>
        <p:sp>
          <p:nvSpPr>
            <p:cNvPr id="5" name="矩形 4"/>
            <p:cNvSpPr/>
            <p:nvPr/>
          </p:nvSpPr>
          <p:spPr>
            <a:xfrm>
              <a:off x="521621" y="4247712"/>
              <a:ext cx="3210092" cy="2480294"/>
            </a:xfrm>
            <a:prstGeom prst="rect">
              <a:avLst/>
            </a:prstGeom>
          </p:spPr>
          <p:txBody>
            <a:bodyPr wrap="square">
              <a:spAutoFit/>
            </a:bodyPr>
            <a:lstStyle/>
            <a:p>
              <a:pPr algn="ctr">
                <a:lnSpc>
                  <a:spcPct val="200000"/>
                </a:lnSpc>
              </a:pPr>
              <a:r>
                <a:rPr lang="zh-CN" altLang="en-US" sz="1600" dirty="0">
                  <a:latin typeface="文悦古典明朝体 (非商业使用) W5" pitchFamily="50" charset="-122"/>
                  <a:ea typeface="文悦古典明朝体 (非商业使用) W5" pitchFamily="50" charset="-122"/>
                </a:rPr>
                <a:t>头部加入了一张笔在鞋子的照片，符合联系我们这个页面的主题内容，鼓励用户向我们提供宝贵的建议。用户当然可以通过头部的模块选择进入其他的模块。</a:t>
              </a:r>
            </a:p>
          </p:txBody>
        </p:sp>
        <p:sp>
          <p:nvSpPr>
            <p:cNvPr id="6" name="矩形 5"/>
            <p:cNvSpPr/>
            <p:nvPr/>
          </p:nvSpPr>
          <p:spPr>
            <a:xfrm>
              <a:off x="4490954" y="4239617"/>
              <a:ext cx="3210092" cy="2480294"/>
            </a:xfrm>
            <a:prstGeom prst="rect">
              <a:avLst/>
            </a:prstGeom>
          </p:spPr>
          <p:txBody>
            <a:bodyPr wrap="square">
              <a:spAutoFit/>
            </a:bodyPr>
            <a:lstStyle/>
            <a:p>
              <a:pPr algn="ctr">
                <a:lnSpc>
                  <a:spcPct val="200000"/>
                </a:lnSpc>
              </a:pPr>
              <a:r>
                <a:rPr lang="zh-CN" altLang="en-US" sz="1600" dirty="0">
                  <a:latin typeface="文悦古典明朝体 (非商业使用) W5" pitchFamily="50" charset="-122"/>
                  <a:ea typeface="文悦古典明朝体 (非商业使用) W5" pitchFamily="50" charset="-122"/>
                </a:rPr>
                <a:t>头部下面为开发者详细信息，存在一级目录栏，在右边显示了功能条模块，用户可以根据功能条具体内容点击进行操作，页面将会跳转。</a:t>
              </a:r>
            </a:p>
          </p:txBody>
        </p:sp>
        <p:sp>
          <p:nvSpPr>
            <p:cNvPr id="7" name="矩形 6"/>
            <p:cNvSpPr/>
            <p:nvPr/>
          </p:nvSpPr>
          <p:spPr>
            <a:xfrm>
              <a:off x="8492396" y="4163930"/>
              <a:ext cx="3210092" cy="1495409"/>
            </a:xfrm>
            <a:prstGeom prst="rect">
              <a:avLst/>
            </a:prstGeom>
          </p:spPr>
          <p:txBody>
            <a:bodyPr wrap="square">
              <a:spAutoFit/>
            </a:bodyPr>
            <a:lstStyle/>
            <a:p>
              <a:pPr algn="ctr">
                <a:lnSpc>
                  <a:spcPct val="200000"/>
                </a:lnSpc>
              </a:pPr>
              <a:r>
                <a:rPr lang="zh-CN" altLang="en-US" sz="1600" dirty="0">
                  <a:latin typeface="文悦古典明朝体 (非商业使用) W5" pitchFamily="50" charset="-122"/>
                  <a:ea typeface="文悦古典明朝体 (非商业使用) W5" pitchFamily="50" charset="-122"/>
                </a:rPr>
                <a:t>尾部展示了本次页面的设计者的部分信息，让用户更好的了解整个页面。</a:t>
              </a:r>
            </a:p>
          </p:txBody>
        </p:sp>
      </p:grpSp>
      <p:pic>
        <p:nvPicPr>
          <p:cNvPr id="10" name="图片 9">
            <a:extLst>
              <a:ext uri="{FF2B5EF4-FFF2-40B4-BE49-F238E27FC236}">
                <a16:creationId xmlns:a16="http://schemas.microsoft.com/office/drawing/2014/main" id="{5F3B75A3-821F-4A87-B596-54BF9E7CC132}"/>
              </a:ext>
            </a:extLst>
          </p:cNvPr>
          <p:cNvPicPr/>
          <p:nvPr/>
        </p:nvPicPr>
        <p:blipFill>
          <a:blip r:embed="rId3"/>
          <a:stretch>
            <a:fillRect/>
          </a:stretch>
        </p:blipFill>
        <p:spPr>
          <a:xfrm>
            <a:off x="173558" y="1279473"/>
            <a:ext cx="3570316" cy="2226951"/>
          </a:xfrm>
          <a:prstGeom prst="rect">
            <a:avLst/>
          </a:prstGeom>
        </p:spPr>
      </p:pic>
      <p:pic>
        <p:nvPicPr>
          <p:cNvPr id="11" name="图片 10">
            <a:extLst>
              <a:ext uri="{FF2B5EF4-FFF2-40B4-BE49-F238E27FC236}">
                <a16:creationId xmlns:a16="http://schemas.microsoft.com/office/drawing/2014/main" id="{2C82ABD2-44F5-4A99-BDCF-9133F1B708DA}"/>
              </a:ext>
            </a:extLst>
          </p:cNvPr>
          <p:cNvPicPr/>
          <p:nvPr/>
        </p:nvPicPr>
        <p:blipFill>
          <a:blip r:embed="rId4"/>
          <a:stretch>
            <a:fillRect/>
          </a:stretch>
        </p:blipFill>
        <p:spPr>
          <a:xfrm>
            <a:off x="4186564" y="1279474"/>
            <a:ext cx="3775292" cy="2252166"/>
          </a:xfrm>
          <a:prstGeom prst="rect">
            <a:avLst/>
          </a:prstGeom>
        </p:spPr>
      </p:pic>
      <p:pic>
        <p:nvPicPr>
          <p:cNvPr id="15" name="图片 14">
            <a:extLst>
              <a:ext uri="{FF2B5EF4-FFF2-40B4-BE49-F238E27FC236}">
                <a16:creationId xmlns:a16="http://schemas.microsoft.com/office/drawing/2014/main" id="{EE393348-7424-4B15-BAAF-9893064B2972}"/>
              </a:ext>
            </a:extLst>
          </p:cNvPr>
          <p:cNvPicPr/>
          <p:nvPr/>
        </p:nvPicPr>
        <p:blipFill>
          <a:blip r:embed="rId5"/>
          <a:stretch>
            <a:fillRect/>
          </a:stretch>
        </p:blipFill>
        <p:spPr>
          <a:xfrm>
            <a:off x="8448127" y="1279474"/>
            <a:ext cx="3582476" cy="2226951"/>
          </a:xfrm>
          <a:prstGeom prst="rect">
            <a:avLst/>
          </a:prstGeom>
        </p:spPr>
      </p:pic>
    </p:spTree>
    <p:extLst>
      <p:ext uri="{BB962C8B-B14F-4D97-AF65-F5344CB8AC3E}">
        <p14:creationId xmlns:p14="http://schemas.microsoft.com/office/powerpoint/2010/main" val="40333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椭圆 1"/>
          <p:cNvSpPr/>
          <p:nvPr/>
        </p:nvSpPr>
        <p:spPr>
          <a:xfrm>
            <a:off x="1788160" y="-883920"/>
            <a:ext cx="8615680" cy="8615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276600" y="0"/>
            <a:ext cx="5638800" cy="3141224"/>
            <a:chOff x="3276600" y="0"/>
            <a:chExt cx="5638800" cy="3141224"/>
          </a:xfrm>
        </p:grpSpPr>
        <p:grpSp>
          <p:nvGrpSpPr>
            <p:cNvPr id="6" name="组合 5"/>
            <p:cNvGrpSpPr/>
            <p:nvPr/>
          </p:nvGrpSpPr>
          <p:grpSpPr>
            <a:xfrm>
              <a:off x="5607683" y="0"/>
              <a:ext cx="976634" cy="1957506"/>
              <a:chOff x="4495163" y="2064167"/>
              <a:chExt cx="976634" cy="1957506"/>
            </a:xfrm>
          </p:grpSpPr>
          <p:sp>
            <p:nvSpPr>
              <p:cNvPr id="3" name="任意多边形 2"/>
              <p:cNvSpPr/>
              <p:nvPr/>
            </p:nvSpPr>
            <p:spPr>
              <a:xfrm>
                <a:off x="4495163" y="2562007"/>
                <a:ext cx="976634" cy="1459666"/>
              </a:xfrm>
              <a:custGeom>
                <a:avLst/>
                <a:gdLst>
                  <a:gd name="connsiteX0" fmla="*/ 0 w 976634"/>
                  <a:gd name="connsiteY0" fmla="*/ 0 h 1459666"/>
                  <a:gd name="connsiteX1" fmla="*/ 976634 w 976634"/>
                  <a:gd name="connsiteY1" fmla="*/ 0 h 1459666"/>
                  <a:gd name="connsiteX2" fmla="*/ 976634 w 976634"/>
                  <a:gd name="connsiteY2" fmla="*/ 983543 h 1459666"/>
                  <a:gd name="connsiteX3" fmla="*/ 488317 w 976634"/>
                  <a:gd name="connsiteY3" fmla="*/ 1459666 h 1459666"/>
                  <a:gd name="connsiteX4" fmla="*/ 0 w 976634"/>
                  <a:gd name="connsiteY4" fmla="*/ 983543 h 145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34" h="1459666">
                    <a:moveTo>
                      <a:pt x="0" y="0"/>
                    </a:moveTo>
                    <a:lnTo>
                      <a:pt x="976634" y="0"/>
                    </a:lnTo>
                    <a:lnTo>
                      <a:pt x="976634" y="983543"/>
                    </a:lnTo>
                    <a:cubicBezTo>
                      <a:pt x="976634" y="1246472"/>
                      <a:pt x="758022" y="1459666"/>
                      <a:pt x="488317" y="1459666"/>
                    </a:cubicBezTo>
                    <a:cubicBezTo>
                      <a:pt x="218613" y="1459666"/>
                      <a:pt x="0" y="1246472"/>
                      <a:pt x="0" y="9835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95163" y="2064167"/>
                <a:ext cx="976634" cy="995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757446" y="117684"/>
              <a:ext cx="677108" cy="1755992"/>
            </a:xfrm>
            <a:prstGeom prst="rect">
              <a:avLst/>
            </a:prstGeom>
            <a:noFill/>
          </p:spPr>
          <p:txBody>
            <a:bodyPr vert="eaVert" wrap="square" rtlCol="0">
              <a:spAutoFit/>
            </a:bodyPr>
            <a:lstStyle/>
            <a:p>
              <a:pPr algn="ctr"/>
              <a:r>
                <a:rPr lang="zh-CN" altLang="en-US" sz="3200" spc="600" dirty="0">
                  <a:solidFill>
                    <a:schemeClr val="accent4"/>
                  </a:solidFill>
                  <a:latin typeface="文悦古典明朝体 (非商业使用) W5" pitchFamily="50" charset="-122"/>
                  <a:ea typeface="文悦古典明朝体 (非商业使用) W5" pitchFamily="50" charset="-122"/>
                </a:rPr>
                <a:t>第五章</a:t>
              </a:r>
            </a:p>
          </p:txBody>
        </p:sp>
        <p:sp>
          <p:nvSpPr>
            <p:cNvPr id="8" name="文本框 7"/>
            <p:cNvSpPr txBox="1"/>
            <p:nvPr/>
          </p:nvSpPr>
          <p:spPr>
            <a:xfrm>
              <a:off x="3276600" y="2641600"/>
              <a:ext cx="5638800" cy="499624"/>
            </a:xfrm>
            <a:prstGeom prst="rect">
              <a:avLst/>
            </a:prstGeom>
            <a:noFill/>
          </p:spPr>
          <p:txBody>
            <a:bodyPr wrap="square" rtlCol="0">
              <a:spAutoFit/>
            </a:bodyPr>
            <a:lstStyle/>
            <a:p>
              <a:pPr algn="ctr">
                <a:lnSpc>
                  <a:spcPct val="150000"/>
                </a:lnSpc>
              </a:pPr>
              <a:r>
                <a:rPr lang="zh-CN" altLang="en-US" sz="2000" spc="600" dirty="0">
                  <a:solidFill>
                    <a:schemeClr val="accent5"/>
                  </a:solidFill>
                  <a:latin typeface="文悦古典明朝体 (非商业使用) W5" pitchFamily="50" charset="-122"/>
                  <a:ea typeface="文悦古典明朝体 (非商业使用) W5" pitchFamily="50" charset="-122"/>
                </a:rPr>
                <a:t>兄弟萌的总结</a:t>
              </a:r>
            </a:p>
          </p:txBody>
        </p:sp>
      </p:grpSp>
      <p:grpSp>
        <p:nvGrpSpPr>
          <p:cNvPr id="10" name="组合 9">
            <a:extLst>
              <a:ext uri="{FF2B5EF4-FFF2-40B4-BE49-F238E27FC236}">
                <a16:creationId xmlns:a16="http://schemas.microsoft.com/office/drawing/2014/main" id="{22BD4F0A-7A9B-4507-A6FF-31A88DB45B6B}"/>
              </a:ext>
            </a:extLst>
          </p:cNvPr>
          <p:cNvGrpSpPr/>
          <p:nvPr/>
        </p:nvGrpSpPr>
        <p:grpSpPr>
          <a:xfrm>
            <a:off x="4040623" y="3675488"/>
            <a:ext cx="4124526" cy="3447416"/>
            <a:chOff x="1255366" y="1998833"/>
            <a:chExt cx="4124526" cy="3447416"/>
          </a:xfrm>
        </p:grpSpPr>
        <p:pic>
          <p:nvPicPr>
            <p:cNvPr id="11" name="图片 10">
              <a:extLst>
                <a:ext uri="{FF2B5EF4-FFF2-40B4-BE49-F238E27FC236}">
                  <a16:creationId xmlns:a16="http://schemas.microsoft.com/office/drawing/2014/main" id="{0B8C4C68-468C-4BEA-B1BB-C61232D4FD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5366" y="1998833"/>
              <a:ext cx="4124526" cy="3447416"/>
            </a:xfrm>
            <a:prstGeom prst="rect">
              <a:avLst/>
            </a:prstGeom>
          </p:spPr>
        </p:pic>
        <p:pic>
          <p:nvPicPr>
            <p:cNvPr id="12" name="图片 11">
              <a:extLst>
                <a:ext uri="{FF2B5EF4-FFF2-40B4-BE49-F238E27FC236}">
                  <a16:creationId xmlns:a16="http://schemas.microsoft.com/office/drawing/2014/main" id="{32698E75-3C2A-44FF-83BE-417F7E1FBE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9326" y="2107400"/>
              <a:ext cx="1081748" cy="1475775"/>
            </a:xfrm>
            <a:prstGeom prst="rect">
              <a:avLst/>
            </a:prstGeom>
          </p:spPr>
        </p:pic>
      </p:grpSp>
    </p:spTree>
    <p:extLst>
      <p:ext uri="{BB962C8B-B14F-4D97-AF65-F5344CB8AC3E}">
        <p14:creationId xmlns:p14="http://schemas.microsoft.com/office/powerpoint/2010/main" val="2140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5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325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1250"/>
                                        <p:tgtEl>
                                          <p:spTgt spid="13"/>
                                        </p:tgtEl>
                                      </p:cBhvr>
                                    </p:animEffect>
                                  </p:childTnLst>
                                </p:cTn>
                              </p:par>
                            </p:childTnLst>
                          </p:cTn>
                        </p:par>
                        <p:par>
                          <p:cTn id="12" fill="hold">
                            <p:stCondLst>
                              <p:cond delay="4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6249" y="352425"/>
            <a:ext cx="11231881" cy="6111241"/>
            <a:chOff x="476249" y="352425"/>
            <a:chExt cx="11231881" cy="6111241"/>
          </a:xfrm>
        </p:grpSpPr>
        <p:grpSp>
          <p:nvGrpSpPr>
            <p:cNvPr id="4" name="组合 3"/>
            <p:cNvGrpSpPr/>
            <p:nvPr/>
          </p:nvGrpSpPr>
          <p:grpSpPr>
            <a:xfrm>
              <a:off x="476249" y="352425"/>
              <a:ext cx="533401" cy="533401"/>
              <a:chOff x="1904999" y="1666875"/>
              <a:chExt cx="533401" cy="533401"/>
            </a:xfrm>
            <a:effectLst>
              <a:outerShdw blurRad="50800" dist="38100" dir="2700000" algn="tl" rotWithShape="0">
                <a:prstClr val="black">
                  <a:alpha val="40000"/>
                </a:prstClr>
              </a:outerShdw>
            </a:effectLst>
          </p:grpSpPr>
          <p:sp>
            <p:nvSpPr>
              <p:cNvPr id="8" name="矩形 7"/>
              <p:cNvSpPr/>
              <p:nvPr/>
            </p:nvSpPr>
            <p:spPr>
              <a:xfrm>
                <a:off x="1905000" y="1666875"/>
                <a:ext cx="533400"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5400000">
                <a:off x="1671637" y="1900238"/>
                <a:ext cx="533400"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rot="16200000" flipV="1">
              <a:off x="11174729" y="5930265"/>
              <a:ext cx="533401" cy="533401"/>
              <a:chOff x="1904999" y="1666875"/>
              <a:chExt cx="533401" cy="533401"/>
            </a:xfrm>
            <a:effectLst>
              <a:outerShdw blurRad="50800" dist="38100" dir="2700000" algn="tl" rotWithShape="0">
                <a:prstClr val="black">
                  <a:alpha val="40000"/>
                </a:prstClr>
              </a:outerShdw>
            </a:effectLst>
          </p:grpSpPr>
          <p:sp>
            <p:nvSpPr>
              <p:cNvPr id="6" name="矩形 5"/>
              <p:cNvSpPr/>
              <p:nvPr/>
            </p:nvSpPr>
            <p:spPr>
              <a:xfrm>
                <a:off x="1905000" y="1666875"/>
                <a:ext cx="533400"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1671637" y="1900238"/>
                <a:ext cx="533400" cy="66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flipH="1">
            <a:off x="10202170" y="-20291"/>
            <a:ext cx="1617719" cy="1590473"/>
            <a:chOff x="9215120" y="-20291"/>
            <a:chExt cx="2604770" cy="2560900"/>
          </a:xfrm>
        </p:grpSpPr>
        <p:pic>
          <p:nvPicPr>
            <p:cNvPr id="17" name="图片 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0529570" y="0"/>
              <a:ext cx="1290320" cy="2162822"/>
            </a:xfrm>
            <a:prstGeom prst="rect">
              <a:avLst/>
            </a:prstGeom>
          </p:spPr>
        </p:pic>
        <p:pic>
          <p:nvPicPr>
            <p:cNvPr id="18" name="图片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9215120" y="-20291"/>
              <a:ext cx="1527810" cy="2560900"/>
            </a:xfrm>
            <a:prstGeom prst="rect">
              <a:avLst/>
            </a:prstGeom>
          </p:spPr>
        </p:pic>
      </p:grpSp>
      <p:grpSp>
        <p:nvGrpSpPr>
          <p:cNvPr id="19" name="组合 18"/>
          <p:cNvGrpSpPr/>
          <p:nvPr/>
        </p:nvGrpSpPr>
        <p:grpSpPr>
          <a:xfrm>
            <a:off x="-9626" y="2630344"/>
            <a:ext cx="3243074" cy="4153339"/>
            <a:chOff x="840861" y="2461928"/>
            <a:chExt cx="3243074" cy="4153339"/>
          </a:xfrm>
        </p:grpSpPr>
        <p:pic>
          <p:nvPicPr>
            <p:cNvPr id="20" name="图片 19"/>
            <p:cNvPicPr>
              <a:picLocks noChangeAspect="1"/>
            </p:cNvPicPr>
            <p:nvPr/>
          </p:nvPicPr>
          <p:blipFill rotWithShape="1">
            <a:blip r:embed="rId5" cstate="screen">
              <a:duotone>
                <a:schemeClr val="accent2">
                  <a:shade val="45000"/>
                  <a:satMod val="135000"/>
                </a:schemeClr>
                <a:prstClr val="white"/>
              </a:duotone>
              <a:extLst>
                <a:ext uri="{28A0092B-C50C-407E-A947-70E740481C1C}">
                  <a14:useLocalDpi xmlns:a14="http://schemas.microsoft.com/office/drawing/2010/main"/>
                </a:ext>
              </a:extLst>
            </a:blip>
            <a:srcRect r="-14608"/>
            <a:stretch/>
          </p:blipFill>
          <p:spPr>
            <a:xfrm flipH="1">
              <a:off x="840861" y="4502292"/>
              <a:ext cx="1122882" cy="1563228"/>
            </a:xfrm>
            <a:prstGeom prst="rect">
              <a:avLst/>
            </a:prstGeom>
          </p:spPr>
        </p:pic>
        <p:pic>
          <p:nvPicPr>
            <p:cNvPr id="21" name="图片 20"/>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63743" y="3952545"/>
              <a:ext cx="2120192" cy="2662722"/>
            </a:xfrm>
            <a:prstGeom prst="rect">
              <a:avLst/>
            </a:prstGeom>
          </p:spPr>
        </p:pic>
        <p:grpSp>
          <p:nvGrpSpPr>
            <p:cNvPr id="22" name="组合 21"/>
            <p:cNvGrpSpPr/>
            <p:nvPr/>
          </p:nvGrpSpPr>
          <p:grpSpPr>
            <a:xfrm>
              <a:off x="1525413" y="2461928"/>
              <a:ext cx="1661993" cy="3603592"/>
              <a:chOff x="1840373" y="2461928"/>
              <a:chExt cx="1661993" cy="3603592"/>
            </a:xfrm>
          </p:grpSpPr>
          <p:cxnSp>
            <p:nvCxnSpPr>
              <p:cNvPr id="23" name="直接连接符 22"/>
              <p:cNvCxnSpPr/>
              <p:nvPr/>
            </p:nvCxnSpPr>
            <p:spPr>
              <a:xfrm>
                <a:off x="2579036" y="2461928"/>
                <a:ext cx="0" cy="3603592"/>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840373" y="3179839"/>
                <a:ext cx="800219" cy="2001520"/>
              </a:xfrm>
              <a:prstGeom prst="rect">
                <a:avLst/>
              </a:prstGeom>
              <a:noFill/>
            </p:spPr>
            <p:txBody>
              <a:bodyPr vert="eaVert" wrap="square" rtlCol="0">
                <a:spAutoFit/>
              </a:bodyPr>
              <a:lstStyle/>
              <a:p>
                <a:pPr algn="r"/>
                <a:r>
                  <a:rPr lang="zh-CN" altLang="en-US" sz="4000" spc="600" dirty="0">
                    <a:solidFill>
                      <a:schemeClr val="accent5"/>
                    </a:solidFill>
                    <a:latin typeface="文悦古典明朝体 (非商业使用) W5" pitchFamily="50" charset="-122"/>
                    <a:ea typeface="文悦古典明朝体 (非商业使用) W5" pitchFamily="50" charset="-122"/>
                  </a:rPr>
                  <a:t>同学</a:t>
                </a:r>
              </a:p>
            </p:txBody>
          </p:sp>
          <p:sp>
            <p:nvSpPr>
              <p:cNvPr id="25" name="文本框 24"/>
              <p:cNvSpPr txBox="1"/>
              <p:nvPr/>
            </p:nvSpPr>
            <p:spPr>
              <a:xfrm>
                <a:off x="2702147" y="2461928"/>
                <a:ext cx="800219" cy="2174240"/>
              </a:xfrm>
              <a:prstGeom prst="rect">
                <a:avLst/>
              </a:prstGeom>
              <a:noFill/>
            </p:spPr>
            <p:txBody>
              <a:bodyPr vert="eaVert" wrap="square" rtlCol="0">
                <a:spAutoFit/>
              </a:bodyPr>
              <a:lstStyle/>
              <a:p>
                <a:r>
                  <a:rPr lang="zh-CN" altLang="en-US" sz="4000" spc="600" dirty="0">
                    <a:solidFill>
                      <a:schemeClr val="accent5"/>
                    </a:solidFill>
                    <a:latin typeface="文悦古典明朝体 (非商业使用) W5" pitchFamily="50" charset="-122"/>
                    <a:ea typeface="文悦古典明朝体 (非商业使用) W5" pitchFamily="50" charset="-122"/>
                  </a:rPr>
                  <a:t>徐任</a:t>
                </a:r>
              </a:p>
            </p:txBody>
          </p:sp>
        </p:grpSp>
      </p:grpSp>
      <p:pic>
        <p:nvPicPr>
          <p:cNvPr id="10" name="图片 9">
            <a:extLst>
              <a:ext uri="{FF2B5EF4-FFF2-40B4-BE49-F238E27FC236}">
                <a16:creationId xmlns:a16="http://schemas.microsoft.com/office/drawing/2014/main" id="{F997B1AE-0D4C-4423-9BA4-7A3AE0232D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74413" y="426191"/>
            <a:ext cx="2798134" cy="2798134"/>
          </a:xfrm>
          <a:prstGeom prst="rect">
            <a:avLst/>
          </a:prstGeom>
        </p:spPr>
      </p:pic>
      <p:sp>
        <p:nvSpPr>
          <p:cNvPr id="34" name="文本框 33">
            <a:extLst>
              <a:ext uri="{FF2B5EF4-FFF2-40B4-BE49-F238E27FC236}">
                <a16:creationId xmlns:a16="http://schemas.microsoft.com/office/drawing/2014/main" id="{5C91E80F-6477-46A1-8EE5-1D21DC6946E4}"/>
              </a:ext>
            </a:extLst>
          </p:cNvPr>
          <p:cNvSpPr txBox="1"/>
          <p:nvPr/>
        </p:nvSpPr>
        <p:spPr>
          <a:xfrm>
            <a:off x="5348974" y="1653063"/>
            <a:ext cx="6092456" cy="4743927"/>
          </a:xfrm>
          <a:prstGeom prst="rect">
            <a:avLst/>
          </a:prstGeom>
          <a:noFill/>
        </p:spPr>
        <p:txBody>
          <a:bodyPr wrap="square">
            <a:spAutoFit/>
          </a:bodyPr>
          <a:lstStyle/>
          <a:p>
            <a:pPr indent="304800" algn="just">
              <a:lnSpc>
                <a:spcPct val="115000"/>
              </a:lnSpc>
            </a:pPr>
            <a:r>
              <a:rPr lang="zh-CN" altLang="zh-CN" sz="2400" b="1" kern="100" dirty="0">
                <a:effectLst/>
                <a:latin typeface="华文楷体" panose="02010600040101010101" pitchFamily="2" charset="-122"/>
                <a:ea typeface="华文楷体" panose="02010600040101010101" pitchFamily="2" charset="-122"/>
                <a:cs typeface="Times New Roman" panose="02020603050405020304" pitchFamily="18" charset="0"/>
              </a:rPr>
              <a:t>负责部分：</a:t>
            </a:r>
            <a:endParaRPr lang="en-US" altLang="zh-CN" sz="2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304800" algn="just">
              <a:lnSpc>
                <a:spcPct val="115000"/>
              </a:lnSpc>
            </a:pPr>
            <a:r>
              <a:rPr lang="zh-CN" altLang="zh-CN" sz="2400" kern="100" dirty="0">
                <a:effectLst/>
                <a:latin typeface="华文楷体" panose="02010600040101010101" pitchFamily="2" charset="-122"/>
                <a:ea typeface="华文楷体" panose="02010600040101010101" pitchFamily="2" charset="-122"/>
                <a:cs typeface="Times New Roman" panose="02020603050405020304" pitchFamily="18" charset="0"/>
              </a:rPr>
              <a:t>小组任务分配、分析文档的战略层撰写、线框图和文档的修改及完善</a:t>
            </a:r>
          </a:p>
          <a:p>
            <a:pPr indent="304800" algn="just">
              <a:lnSpc>
                <a:spcPct val="115000"/>
              </a:lnSpc>
            </a:pPr>
            <a:r>
              <a:rPr lang="zh-CN" altLang="zh-CN" sz="2400" b="1" kern="100" dirty="0">
                <a:effectLst/>
                <a:latin typeface="华文楷体" panose="02010600040101010101" pitchFamily="2" charset="-122"/>
                <a:ea typeface="华文楷体" panose="02010600040101010101" pitchFamily="2" charset="-122"/>
                <a:cs typeface="Times New Roman" panose="02020603050405020304" pitchFamily="18" charset="0"/>
              </a:rPr>
              <a:t>个人小结：</a:t>
            </a:r>
          </a:p>
          <a:p>
            <a:pPr marL="266700" indent="266700" algn="just">
              <a:lnSpc>
                <a:spcPct val="115000"/>
              </a:lnSpc>
            </a:pPr>
            <a:r>
              <a:rPr lang="zh-CN" altLang="zh-CN" sz="2400" kern="100" dirty="0">
                <a:effectLst/>
                <a:latin typeface="华文楷体" panose="02010600040101010101" pitchFamily="2" charset="-122"/>
                <a:ea typeface="华文楷体" panose="02010600040101010101" pitchFamily="2" charset="-122"/>
                <a:cs typeface="Times New Roman" panose="02020603050405020304" pitchFamily="18" charset="0"/>
              </a:rPr>
              <a:t>这次小组任务是艰巨的，但是我们小组成员在课程繁忙的情况下还是能抽出时间来完成这次任务，是非常不错的。我也在这次作业中感受到小组合作的重要性，虽然这次我们小组可能在有些方面做得并不是很好，但我们希望在接下来的任务中能够更加出色的完成。</a:t>
            </a:r>
          </a:p>
        </p:txBody>
      </p:sp>
    </p:spTree>
    <p:extLst>
      <p:ext uri="{BB962C8B-B14F-4D97-AF65-F5344CB8AC3E}">
        <p14:creationId xmlns:p14="http://schemas.microsoft.com/office/powerpoint/2010/main" val="87408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3082085" y="3692"/>
            <a:ext cx="16052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DC05854-CFEA-4750-B4B8-47CFAD4AC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317" y="318184"/>
            <a:ext cx="3110816" cy="3110816"/>
          </a:xfrm>
          <a:prstGeom prst="rect">
            <a:avLst/>
          </a:prstGeom>
        </p:spPr>
      </p:pic>
      <p:grpSp>
        <p:nvGrpSpPr>
          <p:cNvPr id="22" name="组合 21">
            <a:extLst>
              <a:ext uri="{FF2B5EF4-FFF2-40B4-BE49-F238E27FC236}">
                <a16:creationId xmlns:a16="http://schemas.microsoft.com/office/drawing/2014/main" id="{AA78B11B-0537-4421-AA88-BFF1E7BA849C}"/>
              </a:ext>
            </a:extLst>
          </p:cNvPr>
          <p:cNvGrpSpPr/>
          <p:nvPr/>
        </p:nvGrpSpPr>
        <p:grpSpPr>
          <a:xfrm>
            <a:off x="-9626" y="2257900"/>
            <a:ext cx="3243074" cy="4525783"/>
            <a:chOff x="840861" y="2089484"/>
            <a:chExt cx="3243074" cy="4525783"/>
          </a:xfrm>
        </p:grpSpPr>
        <p:pic>
          <p:nvPicPr>
            <p:cNvPr id="23" name="图片 22">
              <a:extLst>
                <a:ext uri="{FF2B5EF4-FFF2-40B4-BE49-F238E27FC236}">
                  <a16:creationId xmlns:a16="http://schemas.microsoft.com/office/drawing/2014/main" id="{3CFE0DAC-2905-4CB1-B1FC-7CA0EB864CF5}"/>
                </a:ext>
              </a:extLst>
            </p:cNvPr>
            <p:cNvPicPr>
              <a:picLocks noChangeAspect="1"/>
            </p:cNvPicPr>
            <p:nvPr/>
          </p:nvPicPr>
          <p:blipFill rotWithShape="1">
            <a:blip r:embed="rId4" cstate="screen">
              <a:duotone>
                <a:schemeClr val="accent2">
                  <a:shade val="45000"/>
                  <a:satMod val="135000"/>
                </a:schemeClr>
                <a:prstClr val="white"/>
              </a:duotone>
              <a:extLst>
                <a:ext uri="{28A0092B-C50C-407E-A947-70E740481C1C}">
                  <a14:useLocalDpi xmlns:a14="http://schemas.microsoft.com/office/drawing/2010/main"/>
                </a:ext>
              </a:extLst>
            </a:blip>
            <a:srcRect r="-14608"/>
            <a:stretch/>
          </p:blipFill>
          <p:spPr>
            <a:xfrm flipH="1">
              <a:off x="840861" y="4502292"/>
              <a:ext cx="1122882" cy="1563228"/>
            </a:xfrm>
            <a:prstGeom prst="rect">
              <a:avLst/>
            </a:prstGeom>
          </p:spPr>
        </p:pic>
        <p:pic>
          <p:nvPicPr>
            <p:cNvPr id="24" name="图片 23">
              <a:extLst>
                <a:ext uri="{FF2B5EF4-FFF2-40B4-BE49-F238E27FC236}">
                  <a16:creationId xmlns:a16="http://schemas.microsoft.com/office/drawing/2014/main" id="{5E47AD60-0990-46F4-B3F5-F7395DFA8CF3}"/>
                </a:ext>
              </a:extLst>
            </p:cNvPr>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63743" y="3952545"/>
              <a:ext cx="2120192" cy="2662722"/>
            </a:xfrm>
            <a:prstGeom prst="rect">
              <a:avLst/>
            </a:prstGeom>
          </p:spPr>
        </p:pic>
        <p:grpSp>
          <p:nvGrpSpPr>
            <p:cNvPr id="25" name="组合 24">
              <a:extLst>
                <a:ext uri="{FF2B5EF4-FFF2-40B4-BE49-F238E27FC236}">
                  <a16:creationId xmlns:a16="http://schemas.microsoft.com/office/drawing/2014/main" id="{2276F2D1-4C42-413E-B2DE-4AB4E02EC1A7}"/>
                </a:ext>
              </a:extLst>
            </p:cNvPr>
            <p:cNvGrpSpPr/>
            <p:nvPr/>
          </p:nvGrpSpPr>
          <p:grpSpPr>
            <a:xfrm>
              <a:off x="1525413" y="2089484"/>
              <a:ext cx="1658192" cy="3976036"/>
              <a:chOff x="1840373" y="2089484"/>
              <a:chExt cx="1658192" cy="3976036"/>
            </a:xfrm>
          </p:grpSpPr>
          <p:cxnSp>
            <p:nvCxnSpPr>
              <p:cNvPr id="27" name="直接连接符 26">
                <a:extLst>
                  <a:ext uri="{FF2B5EF4-FFF2-40B4-BE49-F238E27FC236}">
                    <a16:creationId xmlns:a16="http://schemas.microsoft.com/office/drawing/2014/main" id="{26B1BBF4-4254-4276-8722-4384BDCE4E7A}"/>
                  </a:ext>
                </a:extLst>
              </p:cNvPr>
              <p:cNvCxnSpPr/>
              <p:nvPr/>
            </p:nvCxnSpPr>
            <p:spPr>
              <a:xfrm>
                <a:off x="2579036" y="2461928"/>
                <a:ext cx="0" cy="3603592"/>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4CC1C02-B2E4-4A5D-95DB-3610CC1FD920}"/>
                  </a:ext>
                </a:extLst>
              </p:cNvPr>
              <p:cNvSpPr txBox="1"/>
              <p:nvPr/>
            </p:nvSpPr>
            <p:spPr>
              <a:xfrm>
                <a:off x="1840373" y="3179839"/>
                <a:ext cx="800219" cy="2001520"/>
              </a:xfrm>
              <a:prstGeom prst="rect">
                <a:avLst/>
              </a:prstGeom>
              <a:noFill/>
            </p:spPr>
            <p:txBody>
              <a:bodyPr vert="eaVert" wrap="square" rtlCol="0">
                <a:spAutoFit/>
              </a:bodyPr>
              <a:lstStyle/>
              <a:p>
                <a:pPr algn="r"/>
                <a:r>
                  <a:rPr lang="zh-CN" altLang="en-US" sz="4000" spc="600" dirty="0">
                    <a:solidFill>
                      <a:schemeClr val="accent5"/>
                    </a:solidFill>
                    <a:latin typeface="文悦古典明朝体 (非商业使用) W5" pitchFamily="50" charset="-122"/>
                    <a:ea typeface="文悦古典明朝体 (非商业使用) W5" pitchFamily="50" charset="-122"/>
                  </a:rPr>
                  <a:t>同学</a:t>
                </a:r>
              </a:p>
            </p:txBody>
          </p:sp>
          <p:sp>
            <p:nvSpPr>
              <p:cNvPr id="29" name="文本框 28">
                <a:extLst>
                  <a:ext uri="{FF2B5EF4-FFF2-40B4-BE49-F238E27FC236}">
                    <a16:creationId xmlns:a16="http://schemas.microsoft.com/office/drawing/2014/main" id="{16F97144-45B1-4507-99A5-351733DDA217}"/>
                  </a:ext>
                </a:extLst>
              </p:cNvPr>
              <p:cNvSpPr txBox="1"/>
              <p:nvPr/>
            </p:nvSpPr>
            <p:spPr>
              <a:xfrm>
                <a:off x="2698346" y="2089484"/>
                <a:ext cx="800219" cy="2174240"/>
              </a:xfrm>
              <a:prstGeom prst="rect">
                <a:avLst/>
              </a:prstGeom>
              <a:noFill/>
            </p:spPr>
            <p:txBody>
              <a:bodyPr vert="eaVert" wrap="square" rtlCol="0">
                <a:spAutoFit/>
              </a:bodyPr>
              <a:lstStyle/>
              <a:p>
                <a:r>
                  <a:rPr lang="zh-CN" altLang="en-US" sz="4000" spc="600" dirty="0">
                    <a:solidFill>
                      <a:schemeClr val="accent5"/>
                    </a:solidFill>
                    <a:latin typeface="文悦古典明朝体 (非商业使用) W5" pitchFamily="50" charset="-122"/>
                    <a:ea typeface="文悦古典明朝体 (非商业使用) W5" pitchFamily="50" charset="-122"/>
                  </a:rPr>
                  <a:t>庄博伟</a:t>
                </a:r>
              </a:p>
            </p:txBody>
          </p:sp>
        </p:grpSp>
      </p:grpSp>
      <p:sp>
        <p:nvSpPr>
          <p:cNvPr id="47" name="文本框 46">
            <a:extLst>
              <a:ext uri="{FF2B5EF4-FFF2-40B4-BE49-F238E27FC236}">
                <a16:creationId xmlns:a16="http://schemas.microsoft.com/office/drawing/2014/main" id="{AC5F7E24-85D3-4ABB-A42B-4502F5E67851}"/>
              </a:ext>
            </a:extLst>
          </p:cNvPr>
          <p:cNvSpPr txBox="1"/>
          <p:nvPr/>
        </p:nvSpPr>
        <p:spPr>
          <a:xfrm>
            <a:off x="5619307" y="1555919"/>
            <a:ext cx="6092456" cy="4319196"/>
          </a:xfrm>
          <a:prstGeom prst="rect">
            <a:avLst/>
          </a:prstGeom>
          <a:noFill/>
        </p:spPr>
        <p:txBody>
          <a:bodyPr wrap="square">
            <a:spAutoFit/>
          </a:bodyPr>
          <a:lstStyle/>
          <a:p>
            <a:pPr indent="304800" algn="just">
              <a:lnSpc>
                <a:spcPct val="115000"/>
              </a:lnSpc>
            </a:pPr>
            <a:r>
              <a:rPr lang="zh-CN" altLang="zh-CN" sz="2400" b="1" kern="100" dirty="0">
                <a:effectLst/>
                <a:latin typeface="华文楷体" panose="02010600040101010101" pitchFamily="2" charset="-122"/>
                <a:ea typeface="华文楷体" panose="02010600040101010101" pitchFamily="2" charset="-122"/>
                <a:cs typeface="Times New Roman" panose="02020603050405020304" pitchFamily="18" charset="0"/>
              </a:rPr>
              <a:t>负责部分：</a:t>
            </a:r>
            <a:endParaRPr lang="en-US" altLang="zh-CN" sz="2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304800" algn="just">
              <a:lnSpc>
                <a:spcPct val="115000"/>
              </a:lnSpc>
            </a:pPr>
            <a:r>
              <a:rPr lang="zh-CN" altLang="zh-CN" sz="2400" kern="100" dirty="0">
                <a:effectLst/>
                <a:latin typeface="华文楷体" panose="02010600040101010101" pitchFamily="2" charset="-122"/>
                <a:ea typeface="华文楷体" panose="02010600040101010101" pitchFamily="2" charset="-122"/>
                <a:cs typeface="Times New Roman" panose="02020603050405020304" pitchFamily="18" charset="0"/>
              </a:rPr>
              <a:t>线框图的模块页面与内容页面设计、分析文档的范围层的撰写</a:t>
            </a:r>
          </a:p>
          <a:p>
            <a:pPr indent="304800" algn="just">
              <a:lnSpc>
                <a:spcPct val="115000"/>
              </a:lnSpc>
            </a:pPr>
            <a:r>
              <a:rPr lang="zh-CN" altLang="zh-CN" sz="2400" b="1" kern="100" dirty="0">
                <a:effectLst/>
                <a:latin typeface="华文楷体" panose="02010600040101010101" pitchFamily="2" charset="-122"/>
                <a:ea typeface="华文楷体" panose="02010600040101010101" pitchFamily="2" charset="-122"/>
                <a:cs typeface="Times New Roman" panose="02020603050405020304" pitchFamily="18" charset="0"/>
              </a:rPr>
              <a:t>个人小结：</a:t>
            </a:r>
          </a:p>
          <a:p>
            <a:pPr marL="266700" indent="266700" algn="just">
              <a:lnSpc>
                <a:spcPct val="115000"/>
              </a:lnSpc>
            </a:pPr>
            <a:r>
              <a:rPr lang="zh-CN" altLang="zh-CN" sz="2400" kern="100" dirty="0">
                <a:effectLst/>
                <a:latin typeface="华文楷体" panose="02010600040101010101" pitchFamily="2" charset="-122"/>
                <a:ea typeface="华文楷体" panose="02010600040101010101" pitchFamily="2" charset="-122"/>
                <a:cs typeface="Times New Roman" panose="02020603050405020304" pitchFamily="18" charset="0"/>
              </a:rPr>
              <a:t>这次小组任务中我主要时主页以及部分模块页与内容页的设计，还有文档的编写。线框图的绘制这让我对墨刀这个软件有了进一步的了解，使用起来更加顺手，对我的个人尤其是在页面的布局和内容的排版方面的能力有了显著的提高。</a:t>
            </a:r>
          </a:p>
        </p:txBody>
      </p:sp>
    </p:spTree>
    <p:extLst>
      <p:ext uri="{BB962C8B-B14F-4D97-AF65-F5344CB8AC3E}">
        <p14:creationId xmlns:p14="http://schemas.microsoft.com/office/powerpoint/2010/main" val="383098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0572A22-9AC5-41B4-A51E-65EFCC132C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0450" y="178335"/>
            <a:ext cx="2754168" cy="3169920"/>
          </a:xfrm>
          <a:prstGeom prst="rect">
            <a:avLst/>
          </a:prstGeom>
        </p:spPr>
      </p:pic>
      <p:grpSp>
        <p:nvGrpSpPr>
          <p:cNvPr id="18" name="组合 17">
            <a:extLst>
              <a:ext uri="{FF2B5EF4-FFF2-40B4-BE49-F238E27FC236}">
                <a16:creationId xmlns:a16="http://schemas.microsoft.com/office/drawing/2014/main" id="{810B6147-18CE-4A67-88F5-31A8EDAACA8D}"/>
              </a:ext>
            </a:extLst>
          </p:cNvPr>
          <p:cNvGrpSpPr/>
          <p:nvPr/>
        </p:nvGrpSpPr>
        <p:grpSpPr>
          <a:xfrm>
            <a:off x="-9626" y="2174775"/>
            <a:ext cx="3243074" cy="4608908"/>
            <a:chOff x="840861" y="2006359"/>
            <a:chExt cx="3243074" cy="4608908"/>
          </a:xfrm>
        </p:grpSpPr>
        <p:pic>
          <p:nvPicPr>
            <p:cNvPr id="19" name="图片 18">
              <a:extLst>
                <a:ext uri="{FF2B5EF4-FFF2-40B4-BE49-F238E27FC236}">
                  <a16:creationId xmlns:a16="http://schemas.microsoft.com/office/drawing/2014/main" id="{62DADB6D-1F38-4EF0-8A5B-24D481619BA5}"/>
                </a:ext>
              </a:extLst>
            </p:cNvPr>
            <p:cNvPicPr>
              <a:picLocks noChangeAspect="1"/>
            </p:cNvPicPr>
            <p:nvPr/>
          </p:nvPicPr>
          <p:blipFill rotWithShape="1">
            <a:blip r:embed="rId4" cstate="screen">
              <a:duotone>
                <a:schemeClr val="accent2">
                  <a:shade val="45000"/>
                  <a:satMod val="135000"/>
                </a:schemeClr>
                <a:prstClr val="white"/>
              </a:duotone>
              <a:extLst>
                <a:ext uri="{28A0092B-C50C-407E-A947-70E740481C1C}">
                  <a14:useLocalDpi xmlns:a14="http://schemas.microsoft.com/office/drawing/2010/main"/>
                </a:ext>
              </a:extLst>
            </a:blip>
            <a:srcRect r="-14608"/>
            <a:stretch/>
          </p:blipFill>
          <p:spPr>
            <a:xfrm flipH="1">
              <a:off x="840861" y="4502292"/>
              <a:ext cx="1122882" cy="1563228"/>
            </a:xfrm>
            <a:prstGeom prst="rect">
              <a:avLst/>
            </a:prstGeom>
          </p:spPr>
        </p:pic>
        <p:pic>
          <p:nvPicPr>
            <p:cNvPr id="20" name="图片 19">
              <a:extLst>
                <a:ext uri="{FF2B5EF4-FFF2-40B4-BE49-F238E27FC236}">
                  <a16:creationId xmlns:a16="http://schemas.microsoft.com/office/drawing/2014/main" id="{393E250A-9991-4AAF-9674-6CA2D17CCC9F}"/>
                </a:ext>
              </a:extLst>
            </p:cNvPr>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63743" y="3952545"/>
              <a:ext cx="2120192" cy="2662722"/>
            </a:xfrm>
            <a:prstGeom prst="rect">
              <a:avLst/>
            </a:prstGeom>
          </p:spPr>
        </p:pic>
        <p:grpSp>
          <p:nvGrpSpPr>
            <p:cNvPr id="21" name="组合 20">
              <a:extLst>
                <a:ext uri="{FF2B5EF4-FFF2-40B4-BE49-F238E27FC236}">
                  <a16:creationId xmlns:a16="http://schemas.microsoft.com/office/drawing/2014/main" id="{C8FC95D7-CAF8-4D1A-A4FA-63B61913158D}"/>
                </a:ext>
              </a:extLst>
            </p:cNvPr>
            <p:cNvGrpSpPr/>
            <p:nvPr/>
          </p:nvGrpSpPr>
          <p:grpSpPr>
            <a:xfrm>
              <a:off x="1525413" y="2006359"/>
              <a:ext cx="1783318" cy="4059161"/>
              <a:chOff x="1840373" y="2006359"/>
              <a:chExt cx="1783318" cy="4059161"/>
            </a:xfrm>
          </p:grpSpPr>
          <p:cxnSp>
            <p:nvCxnSpPr>
              <p:cNvPr id="22" name="直接连接符 21">
                <a:extLst>
                  <a:ext uri="{FF2B5EF4-FFF2-40B4-BE49-F238E27FC236}">
                    <a16:creationId xmlns:a16="http://schemas.microsoft.com/office/drawing/2014/main" id="{B9071FF7-EAFE-43FD-B3CE-5B13E5AC926F}"/>
                  </a:ext>
                </a:extLst>
              </p:cNvPr>
              <p:cNvCxnSpPr/>
              <p:nvPr/>
            </p:nvCxnSpPr>
            <p:spPr>
              <a:xfrm>
                <a:off x="2579036" y="2461928"/>
                <a:ext cx="0" cy="3603592"/>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0D82A3A-D2AC-4881-8B87-A3CC5A109A29}"/>
                  </a:ext>
                </a:extLst>
              </p:cNvPr>
              <p:cNvSpPr txBox="1"/>
              <p:nvPr/>
            </p:nvSpPr>
            <p:spPr>
              <a:xfrm>
                <a:off x="1840373" y="3179839"/>
                <a:ext cx="800219" cy="2001520"/>
              </a:xfrm>
              <a:prstGeom prst="rect">
                <a:avLst/>
              </a:prstGeom>
              <a:noFill/>
            </p:spPr>
            <p:txBody>
              <a:bodyPr vert="eaVert" wrap="square" rtlCol="0">
                <a:spAutoFit/>
              </a:bodyPr>
              <a:lstStyle/>
              <a:p>
                <a:pPr algn="r"/>
                <a:r>
                  <a:rPr lang="zh-CN" altLang="en-US" sz="4000" spc="600" dirty="0">
                    <a:solidFill>
                      <a:schemeClr val="accent5"/>
                    </a:solidFill>
                    <a:latin typeface="文悦古典明朝体 (非商业使用) W5" pitchFamily="50" charset="-122"/>
                    <a:ea typeface="文悦古典明朝体 (非商业使用) W5" pitchFamily="50" charset="-122"/>
                  </a:rPr>
                  <a:t>同学</a:t>
                </a:r>
              </a:p>
            </p:txBody>
          </p:sp>
          <p:sp>
            <p:nvSpPr>
              <p:cNvPr id="24" name="文本框 23">
                <a:extLst>
                  <a:ext uri="{FF2B5EF4-FFF2-40B4-BE49-F238E27FC236}">
                    <a16:creationId xmlns:a16="http://schemas.microsoft.com/office/drawing/2014/main" id="{199D8712-BF3D-45FB-B1D5-17D63B8A71CA}"/>
                  </a:ext>
                </a:extLst>
              </p:cNvPr>
              <p:cNvSpPr txBox="1"/>
              <p:nvPr/>
            </p:nvSpPr>
            <p:spPr>
              <a:xfrm>
                <a:off x="2823472" y="2006359"/>
                <a:ext cx="800219" cy="2174240"/>
              </a:xfrm>
              <a:prstGeom prst="rect">
                <a:avLst/>
              </a:prstGeom>
              <a:noFill/>
            </p:spPr>
            <p:txBody>
              <a:bodyPr vert="eaVert" wrap="square" rtlCol="0">
                <a:spAutoFit/>
              </a:bodyPr>
              <a:lstStyle/>
              <a:p>
                <a:r>
                  <a:rPr lang="zh-CN" altLang="en-US" sz="4000" spc="600" dirty="0">
                    <a:solidFill>
                      <a:schemeClr val="accent5"/>
                    </a:solidFill>
                    <a:latin typeface="文悦古典明朝体 (非商业使用) W5" pitchFamily="50" charset="-122"/>
                    <a:ea typeface="文悦古典明朝体 (非商业使用) W5" pitchFamily="50" charset="-122"/>
                  </a:rPr>
                  <a:t>童峻涛</a:t>
                </a:r>
              </a:p>
            </p:txBody>
          </p:sp>
        </p:grpSp>
      </p:grpSp>
      <p:sp>
        <p:nvSpPr>
          <p:cNvPr id="26" name="文本框 25">
            <a:extLst>
              <a:ext uri="{FF2B5EF4-FFF2-40B4-BE49-F238E27FC236}">
                <a16:creationId xmlns:a16="http://schemas.microsoft.com/office/drawing/2014/main" id="{DECC684F-8793-4862-809A-4C49CB97CE72}"/>
              </a:ext>
            </a:extLst>
          </p:cNvPr>
          <p:cNvSpPr txBox="1"/>
          <p:nvPr/>
        </p:nvSpPr>
        <p:spPr>
          <a:xfrm>
            <a:off x="5424618" y="1568480"/>
            <a:ext cx="6092456" cy="4319196"/>
          </a:xfrm>
          <a:prstGeom prst="rect">
            <a:avLst/>
          </a:prstGeom>
          <a:noFill/>
        </p:spPr>
        <p:txBody>
          <a:bodyPr wrap="square">
            <a:spAutoFit/>
          </a:bodyPr>
          <a:lstStyle/>
          <a:p>
            <a:pPr indent="304800" algn="just">
              <a:lnSpc>
                <a:spcPct val="115000"/>
              </a:lnSpc>
            </a:pPr>
            <a:r>
              <a:rPr lang="zh-CN" altLang="zh-CN" sz="2400" b="1" kern="100" dirty="0">
                <a:effectLst/>
                <a:latin typeface="华文楷体" panose="02010600040101010101" pitchFamily="2" charset="-122"/>
                <a:ea typeface="华文楷体" panose="02010600040101010101" pitchFamily="2" charset="-122"/>
                <a:cs typeface="Times New Roman" panose="02020603050405020304" pitchFamily="18" charset="0"/>
              </a:rPr>
              <a:t>负责部分：</a:t>
            </a:r>
            <a:endParaRPr lang="en-US" altLang="zh-CN" sz="2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304800" algn="just">
              <a:lnSpc>
                <a:spcPct val="115000"/>
              </a:lnSpc>
            </a:pPr>
            <a:r>
              <a:rPr lang="zh-CN" altLang="zh-CN" sz="2400" kern="100" dirty="0">
                <a:effectLst/>
                <a:latin typeface="华文楷体" panose="02010600040101010101" pitchFamily="2" charset="-122"/>
                <a:ea typeface="华文楷体" panose="02010600040101010101" pitchFamily="2" charset="-122"/>
                <a:cs typeface="Times New Roman" panose="02020603050405020304" pitchFamily="18" charset="0"/>
              </a:rPr>
              <a:t>线框图的模块页面与内容页面设计、分析文档的结构层和框架层的撰写</a:t>
            </a:r>
          </a:p>
          <a:p>
            <a:pPr indent="304800" algn="just">
              <a:lnSpc>
                <a:spcPct val="115000"/>
              </a:lnSpc>
            </a:pPr>
            <a:r>
              <a:rPr lang="zh-CN" altLang="zh-CN" sz="2400" b="1" kern="100" dirty="0">
                <a:effectLst/>
                <a:latin typeface="华文楷体" panose="02010600040101010101" pitchFamily="2" charset="-122"/>
                <a:ea typeface="华文楷体" panose="02010600040101010101" pitchFamily="2" charset="-122"/>
                <a:cs typeface="Times New Roman" panose="02020603050405020304" pitchFamily="18" charset="0"/>
              </a:rPr>
              <a:t>个人小结：</a:t>
            </a:r>
          </a:p>
          <a:p>
            <a:pPr marL="228600" indent="304800" algn="just">
              <a:lnSpc>
                <a:spcPct val="115000"/>
              </a:lnSpc>
            </a:pPr>
            <a:r>
              <a:rPr lang="zh-CN" altLang="zh-CN" sz="2400" kern="100" dirty="0">
                <a:effectLst/>
                <a:latin typeface="华文楷体" panose="02010600040101010101" pitchFamily="2" charset="-122"/>
                <a:ea typeface="华文楷体" panose="02010600040101010101" pitchFamily="2" charset="-122"/>
                <a:cs typeface="Times New Roman" panose="02020603050405020304" pitchFamily="18" charset="0"/>
              </a:rPr>
              <a:t>通过这次线框图的制作，我深刻了解了界面开发的难点，好在通过小组的努力最后都解决了问题。结合之前的</a:t>
            </a:r>
            <a:r>
              <a:rPr lang="en-US" altLang="zh-CN" sz="2400" kern="100" dirty="0">
                <a:effectLst/>
                <a:latin typeface="华文楷体" panose="02010600040101010101" pitchFamily="2" charset="-122"/>
                <a:ea typeface="华文楷体" panose="02010600040101010101" pitchFamily="2" charset="-122"/>
                <a:cs typeface="Times New Roman" panose="02020603050405020304" pitchFamily="18" charset="0"/>
              </a:rPr>
              <a:t>web</a:t>
            </a:r>
            <a:r>
              <a:rPr lang="zh-CN" altLang="zh-CN" sz="2400" kern="100" dirty="0">
                <a:effectLst/>
                <a:latin typeface="华文楷体" panose="02010600040101010101" pitchFamily="2" charset="-122"/>
                <a:ea typeface="华文楷体" panose="02010600040101010101" pitchFamily="2" charset="-122"/>
                <a:cs typeface="Times New Roman" panose="02020603050405020304" pitchFamily="18" charset="0"/>
              </a:rPr>
              <a:t>程序设计课程，让我对这门课有了进一步的认识。这对我们小组之后设计出交互性能良好的软件打下了坚实的基础。</a:t>
            </a:r>
          </a:p>
        </p:txBody>
      </p:sp>
    </p:spTree>
    <p:extLst>
      <p:ext uri="{BB962C8B-B14F-4D97-AF65-F5344CB8AC3E}">
        <p14:creationId xmlns:p14="http://schemas.microsoft.com/office/powerpoint/2010/main" val="213253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531360" y="0"/>
            <a:ext cx="5660640" cy="6858000"/>
            <a:chOff x="6531360" y="0"/>
            <a:chExt cx="5660640" cy="6858000"/>
          </a:xfrm>
        </p:grpSpPr>
        <p:sp>
          <p:nvSpPr>
            <p:cNvPr id="2" name="矩形 1"/>
            <p:cNvSpPr/>
            <p:nvPr/>
          </p:nvSpPr>
          <p:spPr>
            <a:xfrm>
              <a:off x="7914640" y="0"/>
              <a:ext cx="4277360" cy="6858000"/>
            </a:xfrm>
            <a:prstGeom prst="rect">
              <a:avLst/>
            </a:prstGeom>
            <a:ln>
              <a:noFill/>
            </a:ln>
            <a:effectLst>
              <a:outerShdw blurRad="177800" dist="76200" dir="10800000" algn="r" rotWithShape="0">
                <a:schemeClr val="accent6">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矩形 2"/>
            <p:cNvSpPr/>
            <p:nvPr/>
          </p:nvSpPr>
          <p:spPr>
            <a:xfrm>
              <a:off x="6531360" y="1347601"/>
              <a:ext cx="3649821" cy="3299083"/>
            </a:xfrm>
            <a:prstGeom prst="rect">
              <a:avLst/>
            </a:prstGeom>
            <a:blipFill>
              <a:blip r:embed="rId3" cstate="screen">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15" name="图片 14"/>
          <p:cNvPicPr>
            <a:picLocks noChangeAspect="1"/>
          </p:cNvPicPr>
          <p:nvPr/>
        </p:nvPicPr>
        <p:blipFill rotWithShape="1">
          <a:blip r:embed="rId4" cstate="screen">
            <a:extLst>
              <a:ext uri="{28A0092B-C50C-407E-A947-70E740481C1C}">
                <a14:useLocalDpi xmlns:a14="http://schemas.microsoft.com/office/drawing/2010/main"/>
              </a:ext>
            </a:extLst>
          </a:blip>
          <a:srcRect t="3462"/>
          <a:stretch/>
        </p:blipFill>
        <p:spPr>
          <a:xfrm flipH="1">
            <a:off x="-24552" y="0"/>
            <a:ext cx="2210544" cy="3187700"/>
          </a:xfrm>
          <a:prstGeom prst="rect">
            <a:avLst/>
          </a:prstGeom>
        </p:spPr>
      </p:pic>
      <p:pic>
        <p:nvPicPr>
          <p:cNvPr id="18" name="图片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11433" y="5634533"/>
            <a:ext cx="1611582" cy="1338533"/>
          </a:xfrm>
          <a:prstGeom prst="rect">
            <a:avLst/>
          </a:prstGeom>
        </p:spPr>
      </p:pic>
      <p:pic>
        <p:nvPicPr>
          <p:cNvPr id="21" name="图片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927902" y="4936171"/>
            <a:ext cx="1879628" cy="1879628"/>
          </a:xfrm>
          <a:prstGeom prst="rect">
            <a:avLst/>
          </a:prstGeom>
        </p:spPr>
      </p:pic>
      <p:grpSp>
        <p:nvGrpSpPr>
          <p:cNvPr id="23" name="组合 22"/>
          <p:cNvGrpSpPr/>
          <p:nvPr/>
        </p:nvGrpSpPr>
        <p:grpSpPr>
          <a:xfrm>
            <a:off x="1997758" y="2377156"/>
            <a:ext cx="1352009" cy="683197"/>
            <a:chOff x="915735" y="1477422"/>
            <a:chExt cx="1352009" cy="683197"/>
          </a:xfrm>
        </p:grpSpPr>
        <p:grpSp>
          <p:nvGrpSpPr>
            <p:cNvPr id="45" name="组合 44"/>
            <p:cNvGrpSpPr/>
            <p:nvPr/>
          </p:nvGrpSpPr>
          <p:grpSpPr>
            <a:xfrm>
              <a:off x="1164031" y="1477422"/>
              <a:ext cx="1103713" cy="252841"/>
              <a:chOff x="-164379" y="2115819"/>
              <a:chExt cx="4132029" cy="946576"/>
            </a:xfrm>
          </p:grpSpPr>
          <p:grpSp>
            <p:nvGrpSpPr>
              <p:cNvPr id="56" name="组合 55"/>
              <p:cNvGrpSpPr/>
              <p:nvPr/>
            </p:nvGrpSpPr>
            <p:grpSpPr>
              <a:xfrm>
                <a:off x="-164379" y="2115819"/>
                <a:ext cx="2833724" cy="473287"/>
                <a:chOff x="-8578756" y="1524000"/>
                <a:chExt cx="7847236" cy="1310640"/>
              </a:xfrm>
            </p:grpSpPr>
            <p:sp>
              <p:nvSpPr>
                <p:cNvPr id="61" name="弧形 60"/>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62" name="直接连接符 61"/>
                <p:cNvCxnSpPr>
                  <a:cxnSpLocks/>
                  <a:stCxn id="61" idx="0"/>
                </p:cNvCxnSpPr>
                <p:nvPr/>
              </p:nvCxnSpPr>
              <p:spPr>
                <a:xfrm flipH="1">
                  <a:off x="-8578756" y="1524000"/>
                  <a:ext cx="719191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4" name="弧形 63"/>
                <p:cNvSpPr/>
                <p:nvPr/>
              </p:nvSpPr>
              <p:spPr>
                <a:xfrm>
                  <a:off x="-2255791" y="1524000"/>
                  <a:ext cx="1310641"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grpSp>
          <p:grpSp>
            <p:nvGrpSpPr>
              <p:cNvPr id="57" name="组合 56"/>
              <p:cNvGrpSpPr/>
              <p:nvPr/>
            </p:nvGrpSpPr>
            <p:grpSpPr>
              <a:xfrm flipH="1" flipV="1">
                <a:off x="1601698" y="2589108"/>
                <a:ext cx="2365952" cy="473287"/>
                <a:chOff x="-7283387" y="1524000"/>
                <a:chExt cx="6551867" cy="1310640"/>
              </a:xfrm>
            </p:grpSpPr>
            <p:sp>
              <p:nvSpPr>
                <p:cNvPr id="58" name="弧形 57"/>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59" name="直接连接符 58"/>
                <p:cNvCxnSpPr>
                  <a:cxnSpLocks/>
                  <a:stCxn id="58" idx="0"/>
                </p:cNvCxnSpPr>
                <p:nvPr/>
              </p:nvCxnSpPr>
              <p:spPr>
                <a:xfrm flipH="1" flipV="1">
                  <a:off x="-7283387" y="1524001"/>
                  <a:ext cx="589654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a:xfrm flipV="1">
              <a:off x="915735" y="1907778"/>
              <a:ext cx="1103713" cy="252841"/>
              <a:chOff x="-164379" y="2115819"/>
              <a:chExt cx="4132029" cy="946576"/>
            </a:xfrm>
          </p:grpSpPr>
          <p:grpSp>
            <p:nvGrpSpPr>
              <p:cNvPr id="47" name="组合 46"/>
              <p:cNvGrpSpPr/>
              <p:nvPr/>
            </p:nvGrpSpPr>
            <p:grpSpPr>
              <a:xfrm>
                <a:off x="-164379" y="2115819"/>
                <a:ext cx="2833724" cy="473287"/>
                <a:chOff x="-8578756" y="1524000"/>
                <a:chExt cx="7847236" cy="1310640"/>
              </a:xfrm>
            </p:grpSpPr>
            <p:sp>
              <p:nvSpPr>
                <p:cNvPr id="52" name="弧形 51"/>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53" name="直接连接符 52"/>
                <p:cNvCxnSpPr>
                  <a:cxnSpLocks/>
                  <a:stCxn id="52" idx="0"/>
                </p:cNvCxnSpPr>
                <p:nvPr/>
              </p:nvCxnSpPr>
              <p:spPr>
                <a:xfrm flipH="1">
                  <a:off x="-8578756" y="1524000"/>
                  <a:ext cx="719191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5" name="弧形 54"/>
                <p:cNvSpPr/>
                <p:nvPr/>
              </p:nvSpPr>
              <p:spPr>
                <a:xfrm>
                  <a:off x="-2255791" y="1524000"/>
                  <a:ext cx="1310641"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grpSp>
          <p:grpSp>
            <p:nvGrpSpPr>
              <p:cNvPr id="48" name="组合 47"/>
              <p:cNvGrpSpPr/>
              <p:nvPr/>
            </p:nvGrpSpPr>
            <p:grpSpPr>
              <a:xfrm flipH="1" flipV="1">
                <a:off x="1601698" y="2589108"/>
                <a:ext cx="2365952" cy="473287"/>
                <a:chOff x="-7283387" y="1524000"/>
                <a:chExt cx="6551867" cy="1310640"/>
              </a:xfrm>
            </p:grpSpPr>
            <p:sp>
              <p:nvSpPr>
                <p:cNvPr id="49" name="弧形 48"/>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50" name="直接连接符 49"/>
                <p:cNvCxnSpPr>
                  <a:cxnSpLocks/>
                  <a:stCxn id="49" idx="0"/>
                </p:cNvCxnSpPr>
                <p:nvPr/>
              </p:nvCxnSpPr>
              <p:spPr>
                <a:xfrm flipH="1" flipV="1">
                  <a:off x="-7283387" y="1524001"/>
                  <a:ext cx="589654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4" name="组合 23"/>
          <p:cNvGrpSpPr/>
          <p:nvPr/>
        </p:nvGrpSpPr>
        <p:grpSpPr>
          <a:xfrm>
            <a:off x="4141855" y="4098674"/>
            <a:ext cx="1793956" cy="719341"/>
            <a:chOff x="3210092" y="3198940"/>
            <a:chExt cx="1793956" cy="719341"/>
          </a:xfrm>
        </p:grpSpPr>
        <p:grpSp>
          <p:nvGrpSpPr>
            <p:cNvPr id="25" name="组合 24"/>
            <p:cNvGrpSpPr/>
            <p:nvPr/>
          </p:nvGrpSpPr>
          <p:grpSpPr>
            <a:xfrm>
              <a:off x="3371463" y="3198940"/>
              <a:ext cx="1632585" cy="373996"/>
              <a:chOff x="-164379" y="2115819"/>
              <a:chExt cx="4132029" cy="946576"/>
            </a:xfrm>
          </p:grpSpPr>
          <p:grpSp>
            <p:nvGrpSpPr>
              <p:cNvPr id="36" name="组合 35"/>
              <p:cNvGrpSpPr/>
              <p:nvPr/>
            </p:nvGrpSpPr>
            <p:grpSpPr>
              <a:xfrm>
                <a:off x="-164379" y="2115819"/>
                <a:ext cx="2833724" cy="473287"/>
                <a:chOff x="-8578756" y="1524000"/>
                <a:chExt cx="7847236" cy="1310640"/>
              </a:xfrm>
            </p:grpSpPr>
            <p:sp>
              <p:nvSpPr>
                <p:cNvPr id="41" name="弧形 40"/>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42" name="直接连接符 41"/>
                <p:cNvCxnSpPr>
                  <a:cxnSpLocks/>
                  <a:stCxn id="41" idx="0"/>
                </p:cNvCxnSpPr>
                <p:nvPr/>
              </p:nvCxnSpPr>
              <p:spPr>
                <a:xfrm flipH="1">
                  <a:off x="-8578756" y="1524000"/>
                  <a:ext cx="719191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弧形 43"/>
                <p:cNvSpPr/>
                <p:nvPr/>
              </p:nvSpPr>
              <p:spPr>
                <a:xfrm>
                  <a:off x="-2255791" y="1524000"/>
                  <a:ext cx="1310641"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grpSp>
          <p:grpSp>
            <p:nvGrpSpPr>
              <p:cNvPr id="37" name="组合 36"/>
              <p:cNvGrpSpPr/>
              <p:nvPr/>
            </p:nvGrpSpPr>
            <p:grpSpPr>
              <a:xfrm flipH="1" flipV="1">
                <a:off x="1601698" y="2589108"/>
                <a:ext cx="2365952" cy="473287"/>
                <a:chOff x="-7283387" y="1524000"/>
                <a:chExt cx="6551867" cy="1310640"/>
              </a:xfrm>
            </p:grpSpPr>
            <p:sp>
              <p:nvSpPr>
                <p:cNvPr id="38" name="弧形 37"/>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39" name="直接连接符 38"/>
                <p:cNvCxnSpPr>
                  <a:cxnSpLocks/>
                  <a:stCxn id="38" idx="0"/>
                </p:cNvCxnSpPr>
                <p:nvPr/>
              </p:nvCxnSpPr>
              <p:spPr>
                <a:xfrm flipH="1" flipV="1">
                  <a:off x="-7283387" y="1524001"/>
                  <a:ext cx="589654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 name="组合 25"/>
            <p:cNvGrpSpPr/>
            <p:nvPr/>
          </p:nvGrpSpPr>
          <p:grpSpPr>
            <a:xfrm flipV="1">
              <a:off x="3210092" y="3665440"/>
              <a:ext cx="1103713" cy="252841"/>
              <a:chOff x="-164379" y="2115819"/>
              <a:chExt cx="4132029" cy="946576"/>
            </a:xfrm>
          </p:grpSpPr>
          <p:grpSp>
            <p:nvGrpSpPr>
              <p:cNvPr id="27" name="组合 26"/>
              <p:cNvGrpSpPr/>
              <p:nvPr/>
            </p:nvGrpSpPr>
            <p:grpSpPr>
              <a:xfrm>
                <a:off x="-164379" y="2115819"/>
                <a:ext cx="2833724" cy="473287"/>
                <a:chOff x="-8578756" y="1524000"/>
                <a:chExt cx="7847236" cy="1310640"/>
              </a:xfrm>
            </p:grpSpPr>
            <p:sp>
              <p:nvSpPr>
                <p:cNvPr id="32" name="弧形 31"/>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33" name="直接连接符 32"/>
                <p:cNvCxnSpPr>
                  <a:cxnSpLocks/>
                  <a:stCxn id="32" idx="0"/>
                </p:cNvCxnSpPr>
                <p:nvPr/>
              </p:nvCxnSpPr>
              <p:spPr>
                <a:xfrm flipH="1">
                  <a:off x="-8578756" y="1524000"/>
                  <a:ext cx="719191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弧形 34"/>
                <p:cNvSpPr/>
                <p:nvPr/>
              </p:nvSpPr>
              <p:spPr>
                <a:xfrm>
                  <a:off x="-2255791" y="1524000"/>
                  <a:ext cx="1310641"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grpSp>
          <p:grpSp>
            <p:nvGrpSpPr>
              <p:cNvPr id="28" name="组合 27"/>
              <p:cNvGrpSpPr/>
              <p:nvPr/>
            </p:nvGrpSpPr>
            <p:grpSpPr>
              <a:xfrm flipH="1" flipV="1">
                <a:off x="1601698" y="2589108"/>
                <a:ext cx="2365952" cy="473287"/>
                <a:chOff x="-7283387" y="1524000"/>
                <a:chExt cx="6551867" cy="1310640"/>
              </a:xfrm>
            </p:grpSpPr>
            <p:sp>
              <p:nvSpPr>
                <p:cNvPr id="29" name="弧形 28"/>
                <p:cNvSpPr/>
                <p:nvPr/>
              </p:nvSpPr>
              <p:spPr>
                <a:xfrm>
                  <a:off x="-2042160" y="1524000"/>
                  <a:ext cx="1310640" cy="1310640"/>
                </a:xfrm>
                <a:prstGeom prst="arc">
                  <a:avLst>
                    <a:gd name="adj1" fmla="val 16200000"/>
                    <a:gd name="adj2" fmla="val 540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30" name="直接连接符 29"/>
                <p:cNvCxnSpPr>
                  <a:cxnSpLocks/>
                  <a:stCxn id="29" idx="0"/>
                </p:cNvCxnSpPr>
                <p:nvPr/>
              </p:nvCxnSpPr>
              <p:spPr>
                <a:xfrm flipH="1" flipV="1">
                  <a:off x="-7283387" y="1524001"/>
                  <a:ext cx="589654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2971800" y="2834640"/>
                  <a:ext cx="15849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65" name="图片 64">
            <a:extLst>
              <a:ext uri="{FF2B5EF4-FFF2-40B4-BE49-F238E27FC236}">
                <a16:creationId xmlns:a16="http://schemas.microsoft.com/office/drawing/2014/main" id="{DBDFD785-0204-4FD8-8954-0C29A128E3B3}"/>
              </a:ext>
            </a:extLst>
          </p:cNvPr>
          <p:cNvPicPr>
            <a:picLocks noChangeAspect="1"/>
          </p:cNvPicPr>
          <p:nvPr/>
        </p:nvPicPr>
        <p:blipFill>
          <a:blip r:embed="rId7" cstate="screen">
            <a:extLst>
              <a:ext uri="{BEBA8EAE-BF5A-486C-A8C5-ECC9F3942E4B}">
                <a14:imgProps xmlns:a14="http://schemas.microsoft.com/office/drawing/2010/main">
                  <a14:imgLayer r:embed="rId8">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2310902" y="3835147"/>
            <a:ext cx="1413729" cy="1413729"/>
          </a:xfrm>
          <a:prstGeom prst="rect">
            <a:avLst/>
          </a:prstGeom>
        </p:spPr>
      </p:pic>
      <p:sp>
        <p:nvSpPr>
          <p:cNvPr id="66" name="文本框 65">
            <a:extLst>
              <a:ext uri="{FF2B5EF4-FFF2-40B4-BE49-F238E27FC236}">
                <a16:creationId xmlns:a16="http://schemas.microsoft.com/office/drawing/2014/main" id="{79935187-590E-443C-88B5-F040121437F4}"/>
              </a:ext>
            </a:extLst>
          </p:cNvPr>
          <p:cNvSpPr txBox="1"/>
          <p:nvPr/>
        </p:nvSpPr>
        <p:spPr>
          <a:xfrm>
            <a:off x="2823494" y="4141194"/>
            <a:ext cx="425667" cy="707886"/>
          </a:xfrm>
          <a:prstGeom prst="rect">
            <a:avLst/>
          </a:prstGeom>
          <a:noFill/>
        </p:spPr>
        <p:txBody>
          <a:bodyPr wrap="square" rtlCol="0">
            <a:spAutoFit/>
          </a:bodyPr>
          <a:lstStyle/>
          <a:p>
            <a:pPr algn="ctr"/>
            <a:r>
              <a:rPr lang="zh-CN" altLang="en-US" sz="2000" dirty="0">
                <a:solidFill>
                  <a:srgbClr val="FFFFFF"/>
                </a:solidFill>
                <a:latin typeface="WenYue GuDianMingChaoTi (Non-Commercial Use)" pitchFamily="50" charset="-122"/>
                <a:ea typeface="WenYue GuDianMingChaoTi (Non-Commercial Use)" pitchFamily="50" charset="-122"/>
                <a:sym typeface="WenYue GuDianMingChaoTi (Non-Commercial Use)" pitchFamily="50" charset="-122"/>
              </a:rPr>
              <a:t>再见</a:t>
            </a:r>
          </a:p>
        </p:txBody>
      </p:sp>
      <p:sp>
        <p:nvSpPr>
          <p:cNvPr id="67" name="文本框 66">
            <a:extLst>
              <a:ext uri="{FF2B5EF4-FFF2-40B4-BE49-F238E27FC236}">
                <a16:creationId xmlns:a16="http://schemas.microsoft.com/office/drawing/2014/main" id="{79935187-590E-443C-88B5-F040121437F4}"/>
              </a:ext>
            </a:extLst>
          </p:cNvPr>
          <p:cNvSpPr txBox="1"/>
          <p:nvPr/>
        </p:nvSpPr>
        <p:spPr>
          <a:xfrm>
            <a:off x="3013537" y="1180137"/>
            <a:ext cx="787741" cy="1292662"/>
          </a:xfrm>
          <a:prstGeom prst="rect">
            <a:avLst/>
          </a:prstGeom>
          <a:noFill/>
        </p:spPr>
        <p:txBody>
          <a:bodyPr wrap="square" rtlCol="0">
            <a:spAutoFit/>
          </a:bodyPr>
          <a:lstStyle/>
          <a:p>
            <a:pPr algn="ctr"/>
            <a:r>
              <a:rPr lang="zh-CN" altLang="en-US" sz="7800" dirty="0">
                <a:solidFill>
                  <a:srgbClr val="000000"/>
                </a:solidFill>
                <a:latin typeface="WenYue GuDianMingChaoTi (Non-Commercial Use)" pitchFamily="50" charset="-122"/>
                <a:ea typeface="WenYue GuDianMingChaoTi (Non-Commercial Use)" pitchFamily="50" charset="-122"/>
                <a:sym typeface="WenYue GuDianMingChaoTi (Non-Commercial Use)" pitchFamily="50" charset="-122"/>
              </a:rPr>
              <a:t>谢</a:t>
            </a:r>
          </a:p>
        </p:txBody>
      </p:sp>
      <p:sp>
        <p:nvSpPr>
          <p:cNvPr id="68" name="文本框 67">
            <a:extLst>
              <a:ext uri="{FF2B5EF4-FFF2-40B4-BE49-F238E27FC236}">
                <a16:creationId xmlns:a16="http://schemas.microsoft.com/office/drawing/2014/main" id="{79935187-590E-443C-88B5-F040121437F4}"/>
              </a:ext>
            </a:extLst>
          </p:cNvPr>
          <p:cNvSpPr txBox="1"/>
          <p:nvPr/>
        </p:nvSpPr>
        <p:spPr>
          <a:xfrm>
            <a:off x="3438575" y="2020446"/>
            <a:ext cx="787741" cy="1292662"/>
          </a:xfrm>
          <a:prstGeom prst="rect">
            <a:avLst/>
          </a:prstGeom>
          <a:noFill/>
        </p:spPr>
        <p:txBody>
          <a:bodyPr wrap="square" rtlCol="0">
            <a:spAutoFit/>
          </a:bodyPr>
          <a:lstStyle/>
          <a:p>
            <a:pPr algn="ctr"/>
            <a:r>
              <a:rPr lang="zh-CN" altLang="en-US" sz="7800" dirty="0">
                <a:solidFill>
                  <a:srgbClr val="000000"/>
                </a:solidFill>
                <a:latin typeface="WenYue GuDianMingChaoTi (Non-Commercial Use)" pitchFamily="50" charset="-122"/>
                <a:ea typeface="WenYue GuDianMingChaoTi (Non-Commercial Use)" pitchFamily="50" charset="-122"/>
                <a:sym typeface="WenYue GuDianMingChaoTi (Non-Commercial Use)" pitchFamily="50" charset="-122"/>
              </a:rPr>
              <a:t>谢</a:t>
            </a:r>
          </a:p>
        </p:txBody>
      </p:sp>
      <p:sp>
        <p:nvSpPr>
          <p:cNvPr id="69" name="文本框 68">
            <a:extLst>
              <a:ext uri="{FF2B5EF4-FFF2-40B4-BE49-F238E27FC236}">
                <a16:creationId xmlns:a16="http://schemas.microsoft.com/office/drawing/2014/main" id="{79935187-590E-443C-88B5-F040121437F4}"/>
              </a:ext>
            </a:extLst>
          </p:cNvPr>
          <p:cNvSpPr txBox="1"/>
          <p:nvPr/>
        </p:nvSpPr>
        <p:spPr>
          <a:xfrm>
            <a:off x="3013537" y="2844291"/>
            <a:ext cx="787741" cy="1292662"/>
          </a:xfrm>
          <a:prstGeom prst="rect">
            <a:avLst/>
          </a:prstGeom>
          <a:noFill/>
        </p:spPr>
        <p:txBody>
          <a:bodyPr wrap="square" rtlCol="0">
            <a:spAutoFit/>
          </a:bodyPr>
          <a:lstStyle/>
          <a:p>
            <a:pPr algn="ctr"/>
            <a:r>
              <a:rPr lang="zh-CN" altLang="en-US" sz="7800" dirty="0">
                <a:solidFill>
                  <a:srgbClr val="000000"/>
                </a:solidFill>
                <a:latin typeface="WenYue GuDianMingChaoTi (Non-Commercial Use)" pitchFamily="50" charset="-122"/>
                <a:ea typeface="WenYue GuDianMingChaoTi (Non-Commercial Use)" pitchFamily="50" charset="-122"/>
                <a:sym typeface="WenYue GuDianMingChaoTi (Non-Commercial Use)" pitchFamily="50" charset="-122"/>
              </a:rPr>
              <a:t>大</a:t>
            </a:r>
          </a:p>
        </p:txBody>
      </p:sp>
      <p:sp>
        <p:nvSpPr>
          <p:cNvPr id="70" name="文本框 69">
            <a:extLst>
              <a:ext uri="{FF2B5EF4-FFF2-40B4-BE49-F238E27FC236}">
                <a16:creationId xmlns:a16="http://schemas.microsoft.com/office/drawing/2014/main" id="{79935187-590E-443C-88B5-F040121437F4}"/>
              </a:ext>
            </a:extLst>
          </p:cNvPr>
          <p:cNvSpPr txBox="1"/>
          <p:nvPr/>
        </p:nvSpPr>
        <p:spPr>
          <a:xfrm>
            <a:off x="3437709" y="3704915"/>
            <a:ext cx="787741" cy="1292662"/>
          </a:xfrm>
          <a:prstGeom prst="rect">
            <a:avLst/>
          </a:prstGeom>
          <a:noFill/>
        </p:spPr>
        <p:txBody>
          <a:bodyPr wrap="square" rtlCol="0">
            <a:spAutoFit/>
          </a:bodyPr>
          <a:lstStyle/>
          <a:p>
            <a:pPr algn="ctr"/>
            <a:r>
              <a:rPr lang="zh-CN" altLang="en-US" sz="7800" dirty="0">
                <a:solidFill>
                  <a:srgbClr val="000000"/>
                </a:solidFill>
                <a:latin typeface="WenYue GuDianMingChaoTi (Non-Commercial Use)" pitchFamily="50" charset="-122"/>
                <a:ea typeface="WenYue GuDianMingChaoTi (Non-Commercial Use)" pitchFamily="50" charset="-122"/>
                <a:sym typeface="WenYue GuDianMingChaoTi (Non-Commercial Use)" pitchFamily="50" charset="-122"/>
              </a:rPr>
              <a:t>家</a:t>
            </a:r>
          </a:p>
        </p:txBody>
      </p:sp>
      <p:sp>
        <p:nvSpPr>
          <p:cNvPr id="71" name="文本框 70"/>
          <p:cNvSpPr txBox="1"/>
          <p:nvPr/>
        </p:nvSpPr>
        <p:spPr>
          <a:xfrm>
            <a:off x="4427142" y="1191546"/>
            <a:ext cx="430887" cy="2883592"/>
          </a:xfrm>
          <a:prstGeom prst="rect">
            <a:avLst/>
          </a:prstGeom>
          <a:noFill/>
        </p:spPr>
        <p:txBody>
          <a:bodyPr vert="eaVert" wrap="square" rtlCol="0">
            <a:spAutoFit/>
          </a:bodyPr>
          <a:lstStyle/>
          <a:p>
            <a:pPr algn="dist"/>
            <a:r>
              <a:rPr lang="en-US" altLang="zh-CN" sz="1600" dirty="0">
                <a:solidFill>
                  <a:srgbClr val="000000">
                    <a:lumMod val="65000"/>
                    <a:lumOff val="35000"/>
                  </a:srgbClr>
                </a:solidFill>
                <a:latin typeface="文悦古典明朝体 (非商业使用) W5" pitchFamily="2" charset="-122"/>
                <a:ea typeface="文悦古典明朝体 (非商业使用) W5" pitchFamily="2" charset="-122"/>
              </a:rPr>
              <a:t>ZHONGGUOFNB</a:t>
            </a:r>
            <a:endParaRPr lang="zh-CN" altLang="en-US" sz="1600" dirty="0">
              <a:solidFill>
                <a:srgbClr val="000000">
                  <a:lumMod val="65000"/>
                  <a:lumOff val="35000"/>
                </a:srgbClr>
              </a:solidFill>
              <a:latin typeface="文悦古典明朝体 (非商业使用) W5" pitchFamily="2" charset="-122"/>
              <a:ea typeface="文悦古典明朝体 (非商业使用) W5" pitchFamily="2" charset="-122"/>
            </a:endParaRPr>
          </a:p>
        </p:txBody>
      </p:sp>
      <p:pic>
        <p:nvPicPr>
          <p:cNvPr id="72" name="图片 71">
            <a:extLst>
              <a:ext uri="{FF2B5EF4-FFF2-40B4-BE49-F238E27FC236}">
                <a16:creationId xmlns:a16="http://schemas.microsoft.com/office/drawing/2014/main" id="{DB0E59A6-1A43-4FF7-A7B4-D3288B393E5F}"/>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6531360" y="1307498"/>
            <a:ext cx="3649821" cy="3339185"/>
          </a:xfrm>
          <a:prstGeom prst="rect">
            <a:avLst/>
          </a:prstGeom>
          <a:noFill/>
          <a:ln>
            <a:noFill/>
          </a:ln>
        </p:spPr>
      </p:pic>
    </p:spTree>
    <p:extLst>
      <p:ext uri="{BB962C8B-B14F-4D97-AF65-F5344CB8AC3E}">
        <p14:creationId xmlns:p14="http://schemas.microsoft.com/office/powerpoint/2010/main" val="59667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childTnLst>
                                </p:cTn>
                              </p:par>
                            </p:childTnLst>
                          </p:cTn>
                        </p:par>
                        <p:par>
                          <p:cTn id="15" fill="hold">
                            <p:stCondLst>
                              <p:cond delay="200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1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par>
                                <p:cTn id="24" presetID="10" presetClass="entr" presetSubtype="0"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椭圆 1"/>
          <p:cNvSpPr/>
          <p:nvPr/>
        </p:nvSpPr>
        <p:spPr>
          <a:xfrm>
            <a:off x="1788160" y="-883920"/>
            <a:ext cx="8615680" cy="8615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041452" y="0"/>
            <a:ext cx="8059478" cy="3918912"/>
            <a:chOff x="2041452" y="0"/>
            <a:chExt cx="8059478" cy="3918912"/>
          </a:xfrm>
        </p:grpSpPr>
        <p:grpSp>
          <p:nvGrpSpPr>
            <p:cNvPr id="6" name="组合 5"/>
            <p:cNvGrpSpPr/>
            <p:nvPr/>
          </p:nvGrpSpPr>
          <p:grpSpPr>
            <a:xfrm>
              <a:off x="5607683" y="0"/>
              <a:ext cx="976634" cy="1957506"/>
              <a:chOff x="4495163" y="2064167"/>
              <a:chExt cx="976634" cy="1957506"/>
            </a:xfrm>
          </p:grpSpPr>
          <p:sp>
            <p:nvSpPr>
              <p:cNvPr id="3" name="任意多边形 2"/>
              <p:cNvSpPr/>
              <p:nvPr/>
            </p:nvSpPr>
            <p:spPr>
              <a:xfrm>
                <a:off x="4495163" y="2562007"/>
                <a:ext cx="976634" cy="1459666"/>
              </a:xfrm>
              <a:custGeom>
                <a:avLst/>
                <a:gdLst>
                  <a:gd name="connsiteX0" fmla="*/ 0 w 976634"/>
                  <a:gd name="connsiteY0" fmla="*/ 0 h 1459666"/>
                  <a:gd name="connsiteX1" fmla="*/ 976634 w 976634"/>
                  <a:gd name="connsiteY1" fmla="*/ 0 h 1459666"/>
                  <a:gd name="connsiteX2" fmla="*/ 976634 w 976634"/>
                  <a:gd name="connsiteY2" fmla="*/ 983543 h 1459666"/>
                  <a:gd name="connsiteX3" fmla="*/ 488317 w 976634"/>
                  <a:gd name="connsiteY3" fmla="*/ 1459666 h 1459666"/>
                  <a:gd name="connsiteX4" fmla="*/ 0 w 976634"/>
                  <a:gd name="connsiteY4" fmla="*/ 983543 h 145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34" h="1459666">
                    <a:moveTo>
                      <a:pt x="0" y="0"/>
                    </a:moveTo>
                    <a:lnTo>
                      <a:pt x="976634" y="0"/>
                    </a:lnTo>
                    <a:lnTo>
                      <a:pt x="976634" y="983543"/>
                    </a:lnTo>
                    <a:cubicBezTo>
                      <a:pt x="976634" y="1246472"/>
                      <a:pt x="758022" y="1459666"/>
                      <a:pt x="488317" y="1459666"/>
                    </a:cubicBezTo>
                    <a:cubicBezTo>
                      <a:pt x="218613" y="1459666"/>
                      <a:pt x="0" y="1246472"/>
                      <a:pt x="0" y="9835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95163" y="2064167"/>
                <a:ext cx="976634" cy="995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757446" y="117684"/>
              <a:ext cx="677108" cy="1755992"/>
            </a:xfrm>
            <a:prstGeom prst="rect">
              <a:avLst/>
            </a:prstGeom>
            <a:noFill/>
          </p:spPr>
          <p:txBody>
            <a:bodyPr vert="eaVert" wrap="square" rtlCol="0">
              <a:spAutoFit/>
            </a:bodyPr>
            <a:lstStyle/>
            <a:p>
              <a:pPr algn="ctr"/>
              <a:r>
                <a:rPr lang="zh-CN" altLang="en-US" sz="3200" spc="600" dirty="0">
                  <a:solidFill>
                    <a:schemeClr val="accent4"/>
                  </a:solidFill>
                  <a:latin typeface="文悦古典明朝体 (非商业使用) W5" pitchFamily="50" charset="-122"/>
                  <a:ea typeface="文悦古典明朝体 (非商业使用) W5" pitchFamily="50" charset="-122"/>
                </a:rPr>
                <a:t>第一章</a:t>
              </a:r>
            </a:p>
          </p:txBody>
        </p:sp>
        <p:sp>
          <p:nvSpPr>
            <p:cNvPr id="8" name="文本框 7"/>
            <p:cNvSpPr txBox="1"/>
            <p:nvPr/>
          </p:nvSpPr>
          <p:spPr>
            <a:xfrm>
              <a:off x="2041452" y="2034294"/>
              <a:ext cx="8059478" cy="1884618"/>
            </a:xfrm>
            <a:prstGeom prst="rect">
              <a:avLst/>
            </a:prstGeom>
            <a:noFill/>
          </p:spPr>
          <p:txBody>
            <a:bodyPr wrap="square" rtlCol="0">
              <a:spAutoFit/>
            </a:bodyPr>
            <a:lstStyle/>
            <a:p>
              <a:pPr algn="ctr">
                <a:lnSpc>
                  <a:spcPct val="150000"/>
                </a:lnSpc>
              </a:pPr>
              <a:r>
                <a:rPr lang="zh-CN" altLang="en-US" sz="2000" spc="600" dirty="0">
                  <a:solidFill>
                    <a:schemeClr val="accent5"/>
                  </a:solidFill>
                  <a:latin typeface="文悦古典明朝体 (非商业使用) W5" pitchFamily="50" charset="-122"/>
                  <a:ea typeface="文悦古典明朝体 (非商业使用) W5" pitchFamily="50" charset="-122"/>
                </a:rPr>
                <a:t>战略层决定了网站的定位，有用户需求和网站目标决定。</a:t>
              </a:r>
            </a:p>
            <a:p>
              <a:pPr algn="ctr">
                <a:lnSpc>
                  <a:spcPct val="150000"/>
                </a:lnSpc>
              </a:pPr>
              <a:r>
                <a:rPr lang="zh-CN" altLang="en-US" sz="2000" spc="600" dirty="0">
                  <a:solidFill>
                    <a:schemeClr val="accent5"/>
                  </a:solidFill>
                  <a:latin typeface="文悦古典明朝体 (非商业使用) W5" pitchFamily="50" charset="-122"/>
                  <a:ea typeface="文悦古典明朝体 (非商业使用) W5" pitchFamily="50" charset="-122"/>
                </a:rPr>
                <a:t>成功的用户体验，其基础是一个被明确表达的战略，网站的范围基本上是由网站的战略决定的。</a:t>
              </a:r>
            </a:p>
          </p:txBody>
        </p:sp>
      </p:grpSp>
      <p:grpSp>
        <p:nvGrpSpPr>
          <p:cNvPr id="10" name="组合 9">
            <a:extLst>
              <a:ext uri="{FF2B5EF4-FFF2-40B4-BE49-F238E27FC236}">
                <a16:creationId xmlns:a16="http://schemas.microsoft.com/office/drawing/2014/main" id="{22BD4F0A-7A9B-4507-A6FF-31A88DB45B6B}"/>
              </a:ext>
            </a:extLst>
          </p:cNvPr>
          <p:cNvGrpSpPr/>
          <p:nvPr/>
        </p:nvGrpSpPr>
        <p:grpSpPr>
          <a:xfrm>
            <a:off x="4040623" y="3675488"/>
            <a:ext cx="4124526" cy="3447416"/>
            <a:chOff x="1255366" y="1998833"/>
            <a:chExt cx="4124526" cy="3447416"/>
          </a:xfrm>
        </p:grpSpPr>
        <p:pic>
          <p:nvPicPr>
            <p:cNvPr id="11" name="图片 10">
              <a:extLst>
                <a:ext uri="{FF2B5EF4-FFF2-40B4-BE49-F238E27FC236}">
                  <a16:creationId xmlns:a16="http://schemas.microsoft.com/office/drawing/2014/main" id="{0B8C4C68-468C-4BEA-B1BB-C61232D4FD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5366" y="1998833"/>
              <a:ext cx="4124526" cy="3447416"/>
            </a:xfrm>
            <a:prstGeom prst="rect">
              <a:avLst/>
            </a:prstGeom>
          </p:spPr>
        </p:pic>
        <p:pic>
          <p:nvPicPr>
            <p:cNvPr id="12" name="图片 11">
              <a:extLst>
                <a:ext uri="{FF2B5EF4-FFF2-40B4-BE49-F238E27FC236}">
                  <a16:creationId xmlns:a16="http://schemas.microsoft.com/office/drawing/2014/main" id="{32698E75-3C2A-44FF-83BE-417F7E1FBE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9326" y="2107400"/>
              <a:ext cx="1081748" cy="1475775"/>
            </a:xfrm>
            <a:prstGeom prst="rect">
              <a:avLst/>
            </a:prstGeom>
          </p:spPr>
        </p:pic>
      </p:grpSp>
    </p:spTree>
    <p:extLst>
      <p:ext uri="{BB962C8B-B14F-4D97-AF65-F5344CB8AC3E}">
        <p14:creationId xmlns:p14="http://schemas.microsoft.com/office/powerpoint/2010/main" val="232417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5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325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1250"/>
                                        <p:tgtEl>
                                          <p:spTgt spid="13"/>
                                        </p:tgtEl>
                                      </p:cBhvr>
                                    </p:animEffect>
                                  </p:childTnLst>
                                </p:cTn>
                              </p:par>
                            </p:childTnLst>
                          </p:cTn>
                        </p:par>
                        <p:par>
                          <p:cTn id="12" fill="hold">
                            <p:stCondLst>
                              <p:cond delay="4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6958" y="621271"/>
            <a:ext cx="5836138" cy="4397296"/>
            <a:chOff x="623777" y="1341120"/>
            <a:chExt cx="5836138" cy="4017356"/>
          </a:xfrm>
        </p:grpSpPr>
        <p:sp>
          <p:nvSpPr>
            <p:cNvPr id="4" name="矩形 3"/>
            <p:cNvSpPr/>
            <p:nvPr/>
          </p:nvSpPr>
          <p:spPr>
            <a:xfrm>
              <a:off x="623777" y="1341120"/>
              <a:ext cx="5836138" cy="4013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文悦古典明朝体 (非商业使用) W5" pitchFamily="50" charset="-122"/>
                <a:ea typeface="文悦古典明朝体 (非商业使用) W5" pitchFamily="50" charset="-122"/>
              </a:endParaRPr>
            </a:p>
          </p:txBody>
        </p:sp>
        <p:grpSp>
          <p:nvGrpSpPr>
            <p:cNvPr id="7" name="组合 6"/>
            <p:cNvGrpSpPr/>
            <p:nvPr/>
          </p:nvGrpSpPr>
          <p:grpSpPr>
            <a:xfrm>
              <a:off x="896543" y="1994927"/>
              <a:ext cx="5290606" cy="3363549"/>
              <a:chOff x="896543" y="2035567"/>
              <a:chExt cx="5290606" cy="3363549"/>
            </a:xfrm>
          </p:grpSpPr>
          <p:sp>
            <p:nvSpPr>
              <p:cNvPr id="8" name="文本框 7"/>
              <p:cNvSpPr txBox="1"/>
              <p:nvPr/>
            </p:nvSpPr>
            <p:spPr>
              <a:xfrm>
                <a:off x="1169309" y="2035567"/>
                <a:ext cx="2509520" cy="584775"/>
              </a:xfrm>
              <a:prstGeom prst="rect">
                <a:avLst/>
              </a:prstGeom>
              <a:noFill/>
            </p:spPr>
            <p:txBody>
              <a:bodyPr wrap="square" rtlCol="0">
                <a:spAutoFit/>
              </a:bodyPr>
              <a:lstStyle/>
              <a:p>
                <a:r>
                  <a:rPr lang="zh-CN" altLang="en-US" sz="3200" spc="600" dirty="0">
                    <a:solidFill>
                      <a:schemeClr val="accent4"/>
                    </a:solidFill>
                    <a:latin typeface="文悦古典明朝体 (非商业使用) W5" pitchFamily="50" charset="-122"/>
                    <a:ea typeface="文悦古典明朝体 (非商业使用) W5" pitchFamily="50" charset="-122"/>
                  </a:rPr>
                  <a:t>产品简介</a:t>
                </a:r>
              </a:p>
            </p:txBody>
          </p:sp>
          <p:sp>
            <p:nvSpPr>
              <p:cNvPr id="9" name="矩形 8"/>
              <p:cNvSpPr/>
              <p:nvPr/>
            </p:nvSpPr>
            <p:spPr>
              <a:xfrm>
                <a:off x="896543" y="2620342"/>
                <a:ext cx="5290606" cy="2778774"/>
              </a:xfrm>
              <a:prstGeom prst="rect">
                <a:avLst/>
              </a:prstGeom>
            </p:spPr>
            <p:txBody>
              <a:bodyPr wrap="square">
                <a:spAutoFit/>
              </a:bodyPr>
              <a:lstStyle/>
              <a:p>
                <a:pPr>
                  <a:lnSpc>
                    <a:spcPct val="200000"/>
                  </a:lnSpc>
                </a:pPr>
                <a:r>
                  <a:rPr lang="zh-CN" altLang="en-US" dirty="0">
                    <a:solidFill>
                      <a:schemeClr val="accent4"/>
                    </a:solidFill>
                    <a:latin typeface="文悦古典明朝体 (非商业使用) W5" pitchFamily="50" charset="-122"/>
                    <a:ea typeface="文悦古典明朝体 (非商业使用) W5" pitchFamily="50" charset="-122"/>
                  </a:rPr>
                  <a:t>不同的板块通过详细的介绍向用户提供想要了解的详细内容，用户不仅能学习到最新的时事政治、方针政策、国际动态，更能学习党的历史。通过网站形势学习中国内外重大新闻，不断提升综合能力，锤炼党性修养。</a:t>
                </a:r>
              </a:p>
            </p:txBody>
          </p:sp>
        </p:grpSp>
      </p:grpSp>
      <p:grpSp>
        <p:nvGrpSpPr>
          <p:cNvPr id="10" name="组合 9">
            <a:extLst>
              <a:ext uri="{FF2B5EF4-FFF2-40B4-BE49-F238E27FC236}">
                <a16:creationId xmlns:a16="http://schemas.microsoft.com/office/drawing/2014/main" id="{B2F5C443-97A6-4C1F-931C-5217B4BB5AB4}"/>
              </a:ext>
            </a:extLst>
          </p:cNvPr>
          <p:cNvGrpSpPr/>
          <p:nvPr/>
        </p:nvGrpSpPr>
        <p:grpSpPr>
          <a:xfrm>
            <a:off x="6355862" y="2499451"/>
            <a:ext cx="5836138" cy="4013200"/>
            <a:chOff x="623777" y="1341120"/>
            <a:chExt cx="5836138" cy="4013200"/>
          </a:xfrm>
        </p:grpSpPr>
        <p:sp>
          <p:nvSpPr>
            <p:cNvPr id="11" name="矩形 10">
              <a:extLst>
                <a:ext uri="{FF2B5EF4-FFF2-40B4-BE49-F238E27FC236}">
                  <a16:creationId xmlns:a16="http://schemas.microsoft.com/office/drawing/2014/main" id="{80E3AA27-375A-4FC7-8D87-C436607DB8EB}"/>
                </a:ext>
              </a:extLst>
            </p:cNvPr>
            <p:cNvSpPr/>
            <p:nvPr/>
          </p:nvSpPr>
          <p:spPr>
            <a:xfrm>
              <a:off x="623777" y="1341120"/>
              <a:ext cx="5836138" cy="4013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文悦古典明朝体 (非商业使用) W5" pitchFamily="50" charset="-122"/>
                <a:ea typeface="文悦古典明朝体 (非商业使用) W5" pitchFamily="50" charset="-122"/>
              </a:endParaRPr>
            </a:p>
          </p:txBody>
        </p:sp>
        <p:grpSp>
          <p:nvGrpSpPr>
            <p:cNvPr id="13" name="组合 12">
              <a:extLst>
                <a:ext uri="{FF2B5EF4-FFF2-40B4-BE49-F238E27FC236}">
                  <a16:creationId xmlns:a16="http://schemas.microsoft.com/office/drawing/2014/main" id="{F1577443-438F-480B-B6EC-18CCD5C9C8C8}"/>
                </a:ext>
              </a:extLst>
            </p:cNvPr>
            <p:cNvGrpSpPr/>
            <p:nvPr/>
          </p:nvGrpSpPr>
          <p:grpSpPr>
            <a:xfrm>
              <a:off x="896543" y="1994927"/>
              <a:ext cx="5290606" cy="2809551"/>
              <a:chOff x="896543" y="2035567"/>
              <a:chExt cx="5290606" cy="2809551"/>
            </a:xfrm>
          </p:grpSpPr>
          <p:sp>
            <p:nvSpPr>
              <p:cNvPr id="14" name="文本框 13">
                <a:extLst>
                  <a:ext uri="{FF2B5EF4-FFF2-40B4-BE49-F238E27FC236}">
                    <a16:creationId xmlns:a16="http://schemas.microsoft.com/office/drawing/2014/main" id="{CB1CF4E7-0055-4C00-9547-31D502A3600A}"/>
                  </a:ext>
                </a:extLst>
              </p:cNvPr>
              <p:cNvSpPr txBox="1"/>
              <p:nvPr/>
            </p:nvSpPr>
            <p:spPr>
              <a:xfrm>
                <a:off x="1169309" y="2035567"/>
                <a:ext cx="2509520" cy="584775"/>
              </a:xfrm>
              <a:prstGeom prst="rect">
                <a:avLst/>
              </a:prstGeom>
              <a:noFill/>
            </p:spPr>
            <p:txBody>
              <a:bodyPr wrap="square" rtlCol="0">
                <a:spAutoFit/>
              </a:bodyPr>
              <a:lstStyle/>
              <a:p>
                <a:r>
                  <a:rPr lang="zh-CN" altLang="en-US" sz="3200" spc="600" dirty="0">
                    <a:solidFill>
                      <a:schemeClr val="accent4"/>
                    </a:solidFill>
                    <a:latin typeface="文悦古典明朝体 (非商业使用) W5" pitchFamily="50" charset="-122"/>
                    <a:ea typeface="文悦古典明朝体 (非商业使用) W5" pitchFamily="50" charset="-122"/>
                  </a:rPr>
                  <a:t>功能特性</a:t>
                </a:r>
              </a:p>
            </p:txBody>
          </p:sp>
          <p:sp>
            <p:nvSpPr>
              <p:cNvPr id="15" name="矩形 14">
                <a:extLst>
                  <a:ext uri="{FF2B5EF4-FFF2-40B4-BE49-F238E27FC236}">
                    <a16:creationId xmlns:a16="http://schemas.microsoft.com/office/drawing/2014/main" id="{63F035FC-C7F0-498C-B6A7-8BA22F2ED3D3}"/>
                  </a:ext>
                </a:extLst>
              </p:cNvPr>
              <p:cNvSpPr/>
              <p:nvPr/>
            </p:nvSpPr>
            <p:spPr>
              <a:xfrm>
                <a:off x="896543" y="2620342"/>
                <a:ext cx="5290606" cy="2224776"/>
              </a:xfrm>
              <a:prstGeom prst="rect">
                <a:avLst/>
              </a:prstGeom>
            </p:spPr>
            <p:txBody>
              <a:bodyPr wrap="square">
                <a:spAutoFit/>
              </a:bodyPr>
              <a:lstStyle/>
              <a:p>
                <a:pPr>
                  <a:lnSpc>
                    <a:spcPct val="200000"/>
                  </a:lnSpc>
                </a:pPr>
                <a:r>
                  <a:rPr lang="zh-CN" altLang="en-US" dirty="0">
                    <a:solidFill>
                      <a:schemeClr val="accent4"/>
                    </a:solidFill>
                    <a:latin typeface="文悦古典明朝体 (非商业使用) W5" pitchFamily="50" charset="-122"/>
                    <a:ea typeface="文悦古典明朝体 (非商业使用) W5" pitchFamily="50" charset="-122"/>
                  </a:rPr>
                  <a:t>用户通过网页平台的学习，能够提升工作能力。让其对实时政治进一步充分理解，生活变得充实而又有质量。对培养合格的社会主义接班人具有显著的辅助作用。</a:t>
                </a:r>
              </a:p>
            </p:txBody>
          </p:sp>
        </p:grpSp>
      </p:grpSp>
    </p:spTree>
    <p:extLst>
      <p:ext uri="{BB962C8B-B14F-4D97-AF65-F5344CB8AC3E}">
        <p14:creationId xmlns:p14="http://schemas.microsoft.com/office/powerpoint/2010/main" val="332350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250"/>
                                        <p:tgtEl>
                                          <p:spTgt spid="2"/>
                                        </p:tgtEl>
                                      </p:cBhvr>
                                    </p:animEffect>
                                  </p:childTnLst>
                                </p:cTn>
                              </p:par>
                            </p:childTnLst>
                          </p:cTn>
                        </p:par>
                        <p:par>
                          <p:cTn id="8" fill="hold">
                            <p:stCondLst>
                              <p:cond delay="125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F42F549-CF20-4AF9-8D10-E5399A774B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03986" cy="6858000"/>
          </a:xfrm>
          <a:prstGeom prst="rect">
            <a:avLst/>
          </a:prstGeom>
        </p:spPr>
      </p:pic>
      <p:sp>
        <p:nvSpPr>
          <p:cNvPr id="14" name="文本框 13">
            <a:extLst>
              <a:ext uri="{FF2B5EF4-FFF2-40B4-BE49-F238E27FC236}">
                <a16:creationId xmlns:a16="http://schemas.microsoft.com/office/drawing/2014/main" id="{B550068D-29F9-42B6-A59A-0813156D3711}"/>
              </a:ext>
            </a:extLst>
          </p:cNvPr>
          <p:cNvSpPr txBox="1"/>
          <p:nvPr/>
        </p:nvSpPr>
        <p:spPr>
          <a:xfrm>
            <a:off x="4942344" y="1263172"/>
            <a:ext cx="6278642" cy="3994628"/>
          </a:xfrm>
          <a:prstGeom prst="rect">
            <a:avLst/>
          </a:prstGeom>
          <a:noFill/>
        </p:spPr>
        <p:txBody>
          <a:bodyPr vert="eaVert" wrap="square" rtlCol="0">
            <a:spAutoFit/>
          </a:bodyPr>
          <a:lstStyle/>
          <a:p>
            <a:pPr>
              <a:lnSpc>
                <a:spcPct val="150000"/>
              </a:lnSpc>
            </a:pPr>
            <a:r>
              <a:rPr lang="zh-CN" altLang="en-US" sz="2400" spc="600" dirty="0">
                <a:solidFill>
                  <a:schemeClr val="tx1">
                    <a:lumMod val="75000"/>
                    <a:lumOff val="25000"/>
                  </a:schemeClr>
                </a:solidFill>
                <a:latin typeface="文悦古典明朝体 (非商业使用) W5" pitchFamily="50" charset="-122"/>
                <a:ea typeface="文悦古典明朝体 (非商业使用) W5" pitchFamily="50" charset="-122"/>
                <a:sym typeface="WenYue GuDianMingChaoTi (Non-Commercial Use)" pitchFamily="50" charset="-122"/>
              </a:rPr>
              <a:t>我们小组对周围同学的询问以及参考“学习强国” 官网信息展示，用户希望能够通过简单的鼠标操作切换界面，界面简洁美观；信息符合社会主义旗帜，且紧跟实时的发展；提供良好的学习环境，具有能够学习红色历史的内容模块。</a:t>
            </a:r>
          </a:p>
        </p:txBody>
      </p:sp>
      <p:pic>
        <p:nvPicPr>
          <p:cNvPr id="15" name="图片 14">
            <a:extLst>
              <a:ext uri="{FF2B5EF4-FFF2-40B4-BE49-F238E27FC236}">
                <a16:creationId xmlns:a16="http://schemas.microsoft.com/office/drawing/2014/main" id="{DBDFD785-0204-4FD8-8954-0C29A128E3B3}"/>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4587642" y="5257800"/>
            <a:ext cx="1632688" cy="1632688"/>
          </a:xfrm>
          <a:prstGeom prst="rect">
            <a:avLst/>
          </a:prstGeom>
        </p:spPr>
      </p:pic>
      <p:sp>
        <p:nvSpPr>
          <p:cNvPr id="16" name="文本框 15">
            <a:extLst>
              <a:ext uri="{FF2B5EF4-FFF2-40B4-BE49-F238E27FC236}">
                <a16:creationId xmlns:a16="http://schemas.microsoft.com/office/drawing/2014/main" id="{79935187-590E-443C-88B5-F040121437F4}"/>
              </a:ext>
            </a:extLst>
          </p:cNvPr>
          <p:cNvSpPr txBox="1"/>
          <p:nvPr/>
        </p:nvSpPr>
        <p:spPr>
          <a:xfrm>
            <a:off x="5158189" y="5580730"/>
            <a:ext cx="491594" cy="830997"/>
          </a:xfrm>
          <a:prstGeom prst="rect">
            <a:avLst/>
          </a:prstGeom>
          <a:noFill/>
        </p:spPr>
        <p:txBody>
          <a:bodyPr wrap="square" rtlCol="0">
            <a:spAutoFit/>
          </a:bodyPr>
          <a:lstStyle/>
          <a:p>
            <a:pPr algn="ctr"/>
            <a:r>
              <a:rPr lang="zh-CN" altLang="en-US" sz="2400" dirty="0">
                <a:solidFill>
                  <a:schemeClr val="bg1"/>
                </a:solidFill>
                <a:latin typeface="WenYue GuDianMingChaoTi (Non-Commercial Use)" pitchFamily="50" charset="-122"/>
                <a:ea typeface="WenYue GuDianMingChaoTi (Non-Commercial Use)" pitchFamily="50" charset="-122"/>
                <a:sym typeface="WenYue GuDianMingChaoTi (Non-Commercial Use)" pitchFamily="50" charset="-122"/>
              </a:rPr>
              <a:t>需求</a:t>
            </a:r>
          </a:p>
        </p:txBody>
      </p:sp>
    </p:spTree>
    <p:extLst>
      <p:ext uri="{BB962C8B-B14F-4D97-AF65-F5344CB8AC3E}">
        <p14:creationId xmlns:p14="http://schemas.microsoft.com/office/powerpoint/2010/main" val="185624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6279D7-F90E-4BB6-A5EF-5E3D46267395}"/>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943753" y="314587"/>
            <a:ext cx="3248247" cy="6543413"/>
          </a:xfrm>
          <a:prstGeom prst="rect">
            <a:avLst/>
          </a:prstGeom>
        </p:spPr>
      </p:pic>
      <p:pic>
        <p:nvPicPr>
          <p:cNvPr id="4" name="图片 3">
            <a:extLst>
              <a:ext uri="{FF2B5EF4-FFF2-40B4-BE49-F238E27FC236}">
                <a16:creationId xmlns:a16="http://schemas.microsoft.com/office/drawing/2014/main" id="{9E6C0B14-1E58-4664-97FD-B1D43D38BCAA}"/>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tretch>
            <a:fillRect/>
          </a:stretch>
        </p:blipFill>
        <p:spPr>
          <a:xfrm>
            <a:off x="6552500" y="4633914"/>
            <a:ext cx="1632688" cy="1632688"/>
          </a:xfrm>
          <a:prstGeom prst="rect">
            <a:avLst/>
          </a:prstGeom>
        </p:spPr>
      </p:pic>
      <p:sp>
        <p:nvSpPr>
          <p:cNvPr id="5" name="文本框 4">
            <a:extLst>
              <a:ext uri="{FF2B5EF4-FFF2-40B4-BE49-F238E27FC236}">
                <a16:creationId xmlns:a16="http://schemas.microsoft.com/office/drawing/2014/main" id="{E78B8D8C-91CF-4B22-9EBB-A705EE4988F7}"/>
              </a:ext>
            </a:extLst>
          </p:cNvPr>
          <p:cNvSpPr txBox="1"/>
          <p:nvPr/>
        </p:nvSpPr>
        <p:spPr>
          <a:xfrm>
            <a:off x="7123047" y="4936703"/>
            <a:ext cx="491594" cy="830997"/>
          </a:xfrm>
          <a:prstGeom prst="rect">
            <a:avLst/>
          </a:prstGeom>
          <a:noFill/>
        </p:spPr>
        <p:txBody>
          <a:bodyPr wrap="square" rtlCol="0">
            <a:spAutoFit/>
          </a:bodyPr>
          <a:lstStyle/>
          <a:p>
            <a:pPr algn="l"/>
            <a:r>
              <a:rPr lang="zh-CN" altLang="en-US" sz="2400" dirty="0">
                <a:solidFill>
                  <a:schemeClr val="bg1"/>
                </a:solidFill>
                <a:latin typeface="WenYue GuDianMingChaoTi (Non-Commercial Use)" pitchFamily="50" charset="-122"/>
                <a:ea typeface="WenYue GuDianMingChaoTi (Non-Commercial Use)" pitchFamily="50" charset="-122"/>
                <a:sym typeface="WenYue GuDianMingChaoTi (Non-Commercial Use)" pitchFamily="50" charset="-122"/>
              </a:rPr>
              <a:t>调研</a:t>
            </a:r>
          </a:p>
        </p:txBody>
      </p:sp>
      <p:pic>
        <p:nvPicPr>
          <p:cNvPr id="6" name="图片 5">
            <a:extLst>
              <a:ext uri="{FF2B5EF4-FFF2-40B4-BE49-F238E27FC236}">
                <a16:creationId xmlns:a16="http://schemas.microsoft.com/office/drawing/2014/main" id="{C3918B65-DB60-4B12-A63D-7E8E22A7D25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80685" y="1753299"/>
            <a:ext cx="6163078" cy="3598902"/>
          </a:xfrm>
          <a:prstGeom prst="rect">
            <a:avLst/>
          </a:prstGeom>
        </p:spPr>
      </p:pic>
    </p:spTree>
    <p:extLst>
      <p:ext uri="{BB962C8B-B14F-4D97-AF65-F5344CB8AC3E}">
        <p14:creationId xmlns:p14="http://schemas.microsoft.com/office/powerpoint/2010/main" val="9694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6279D7-F90E-4BB6-A5EF-5E3D46267395}"/>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943753" y="314587"/>
            <a:ext cx="3248247" cy="6543413"/>
          </a:xfrm>
          <a:prstGeom prst="rect">
            <a:avLst/>
          </a:prstGeom>
        </p:spPr>
      </p:pic>
      <p:pic>
        <p:nvPicPr>
          <p:cNvPr id="4" name="图片 3">
            <a:extLst>
              <a:ext uri="{FF2B5EF4-FFF2-40B4-BE49-F238E27FC236}">
                <a16:creationId xmlns:a16="http://schemas.microsoft.com/office/drawing/2014/main" id="{9E6C0B14-1E58-4664-97FD-B1D43D38BCAA}"/>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tretch>
            <a:fillRect/>
          </a:stretch>
        </p:blipFill>
        <p:spPr>
          <a:xfrm>
            <a:off x="6552500" y="4633914"/>
            <a:ext cx="1632688" cy="1632688"/>
          </a:xfrm>
          <a:prstGeom prst="rect">
            <a:avLst/>
          </a:prstGeom>
        </p:spPr>
      </p:pic>
      <p:sp>
        <p:nvSpPr>
          <p:cNvPr id="5" name="文本框 4">
            <a:extLst>
              <a:ext uri="{FF2B5EF4-FFF2-40B4-BE49-F238E27FC236}">
                <a16:creationId xmlns:a16="http://schemas.microsoft.com/office/drawing/2014/main" id="{E78B8D8C-91CF-4B22-9EBB-A705EE4988F7}"/>
              </a:ext>
            </a:extLst>
          </p:cNvPr>
          <p:cNvSpPr txBox="1"/>
          <p:nvPr/>
        </p:nvSpPr>
        <p:spPr>
          <a:xfrm>
            <a:off x="7123047" y="4936703"/>
            <a:ext cx="491594" cy="830997"/>
          </a:xfrm>
          <a:prstGeom prst="rect">
            <a:avLst/>
          </a:prstGeom>
          <a:noFill/>
        </p:spPr>
        <p:txBody>
          <a:bodyPr wrap="square" rtlCol="0">
            <a:spAutoFit/>
          </a:bodyPr>
          <a:lstStyle/>
          <a:p>
            <a:pPr algn="l"/>
            <a:r>
              <a:rPr lang="zh-CN" altLang="en-US" sz="2400" dirty="0">
                <a:solidFill>
                  <a:schemeClr val="bg1"/>
                </a:solidFill>
                <a:latin typeface="WenYue GuDianMingChaoTi (Non-Commercial Use)" pitchFamily="50" charset="-122"/>
                <a:ea typeface="WenYue GuDianMingChaoTi (Non-Commercial Use)" pitchFamily="50" charset="-122"/>
                <a:sym typeface="WenYue GuDianMingChaoTi (Non-Commercial Use)" pitchFamily="50" charset="-122"/>
              </a:rPr>
              <a:t>调研</a:t>
            </a:r>
          </a:p>
        </p:txBody>
      </p:sp>
      <p:pic>
        <p:nvPicPr>
          <p:cNvPr id="6" name="图片 5">
            <a:extLst>
              <a:ext uri="{FF2B5EF4-FFF2-40B4-BE49-F238E27FC236}">
                <a16:creationId xmlns:a16="http://schemas.microsoft.com/office/drawing/2014/main" id="{C3918B65-DB60-4B12-A63D-7E8E22A7D25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80685" y="1753299"/>
            <a:ext cx="6163078" cy="3598902"/>
          </a:xfrm>
          <a:prstGeom prst="rect">
            <a:avLst/>
          </a:prstGeom>
        </p:spPr>
      </p:pic>
    </p:spTree>
    <p:extLst>
      <p:ext uri="{BB962C8B-B14F-4D97-AF65-F5344CB8AC3E}">
        <p14:creationId xmlns:p14="http://schemas.microsoft.com/office/powerpoint/2010/main" val="61454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6279D7-F90E-4BB6-A5EF-5E3D46267395}"/>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943753" y="314587"/>
            <a:ext cx="3248247" cy="6543413"/>
          </a:xfrm>
          <a:prstGeom prst="rect">
            <a:avLst/>
          </a:prstGeom>
        </p:spPr>
      </p:pic>
      <p:pic>
        <p:nvPicPr>
          <p:cNvPr id="4" name="图片 3">
            <a:extLst>
              <a:ext uri="{FF2B5EF4-FFF2-40B4-BE49-F238E27FC236}">
                <a16:creationId xmlns:a16="http://schemas.microsoft.com/office/drawing/2014/main" id="{9E6C0B14-1E58-4664-97FD-B1D43D38BCAA}"/>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tretch>
            <a:fillRect/>
          </a:stretch>
        </p:blipFill>
        <p:spPr>
          <a:xfrm>
            <a:off x="6552500" y="4633914"/>
            <a:ext cx="1632688" cy="1632688"/>
          </a:xfrm>
          <a:prstGeom prst="rect">
            <a:avLst/>
          </a:prstGeom>
        </p:spPr>
      </p:pic>
      <p:sp>
        <p:nvSpPr>
          <p:cNvPr id="5" name="文本框 4">
            <a:extLst>
              <a:ext uri="{FF2B5EF4-FFF2-40B4-BE49-F238E27FC236}">
                <a16:creationId xmlns:a16="http://schemas.microsoft.com/office/drawing/2014/main" id="{E78B8D8C-91CF-4B22-9EBB-A705EE4988F7}"/>
              </a:ext>
            </a:extLst>
          </p:cNvPr>
          <p:cNvSpPr txBox="1"/>
          <p:nvPr/>
        </p:nvSpPr>
        <p:spPr>
          <a:xfrm>
            <a:off x="7123047" y="4936703"/>
            <a:ext cx="491594" cy="830997"/>
          </a:xfrm>
          <a:prstGeom prst="rect">
            <a:avLst/>
          </a:prstGeom>
          <a:noFill/>
        </p:spPr>
        <p:txBody>
          <a:bodyPr wrap="square" rtlCol="0">
            <a:spAutoFit/>
          </a:bodyPr>
          <a:lstStyle/>
          <a:p>
            <a:pPr algn="l"/>
            <a:r>
              <a:rPr lang="zh-CN" altLang="en-US" sz="2400" dirty="0">
                <a:solidFill>
                  <a:schemeClr val="bg1"/>
                </a:solidFill>
                <a:latin typeface="WenYue GuDianMingChaoTi (Non-Commercial Use)" pitchFamily="50" charset="-122"/>
                <a:ea typeface="WenYue GuDianMingChaoTi (Non-Commercial Use)" pitchFamily="50" charset="-122"/>
                <a:sym typeface="WenYue GuDianMingChaoTi (Non-Commercial Use)" pitchFamily="50" charset="-122"/>
              </a:rPr>
              <a:t>调研</a:t>
            </a:r>
          </a:p>
        </p:txBody>
      </p:sp>
      <p:pic>
        <p:nvPicPr>
          <p:cNvPr id="6" name="图片 5">
            <a:extLst>
              <a:ext uri="{FF2B5EF4-FFF2-40B4-BE49-F238E27FC236}">
                <a16:creationId xmlns:a16="http://schemas.microsoft.com/office/drawing/2014/main" id="{C3918B65-DB60-4B12-A63D-7E8E22A7D25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80685" y="1753299"/>
            <a:ext cx="6163078" cy="3598902"/>
          </a:xfrm>
          <a:prstGeom prst="rect">
            <a:avLst/>
          </a:prstGeom>
        </p:spPr>
      </p:pic>
    </p:spTree>
    <p:extLst>
      <p:ext uri="{BB962C8B-B14F-4D97-AF65-F5344CB8AC3E}">
        <p14:creationId xmlns:p14="http://schemas.microsoft.com/office/powerpoint/2010/main" val="83340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0" y="0"/>
            <a:ext cx="6096000" cy="6858000"/>
            <a:chOff x="0" y="0"/>
            <a:chExt cx="6096000" cy="6858000"/>
          </a:xfrm>
          <a:solidFill>
            <a:schemeClr val="accent4"/>
          </a:solidFill>
        </p:grpSpPr>
        <p:sp>
          <p:nvSpPr>
            <p:cNvPr id="2" name="矩形 1"/>
            <p:cNvSpPr/>
            <p:nvPr/>
          </p:nvSpPr>
          <p:spPr>
            <a:xfrm>
              <a:off x="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0" y="4511040"/>
              <a:ext cx="2346960" cy="2346960"/>
            </a:xfrm>
            <a:prstGeom prst="rect">
              <a:avLst/>
            </a:prstGeom>
            <a:grpFill/>
          </p:spPr>
        </p:pic>
        <p:pic>
          <p:nvPicPr>
            <p:cNvPr id="9" name="图片 8"/>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460797" y="238760"/>
              <a:ext cx="2610643" cy="3190240"/>
            </a:xfrm>
            <a:prstGeom prst="rect">
              <a:avLst/>
            </a:prstGeom>
            <a:grpFill/>
          </p:spPr>
        </p:pic>
      </p:grpSp>
      <p:sp>
        <p:nvSpPr>
          <p:cNvPr id="12" name="文本框 11"/>
          <p:cNvSpPr txBox="1"/>
          <p:nvPr/>
        </p:nvSpPr>
        <p:spPr>
          <a:xfrm>
            <a:off x="895599" y="1444604"/>
            <a:ext cx="767241" cy="1815882"/>
          </a:xfrm>
          <a:prstGeom prst="rect">
            <a:avLst/>
          </a:prstGeom>
          <a:noFill/>
          <a:ln w="15875">
            <a:solidFill>
              <a:schemeClr val="accent4">
                <a:lumMod val="60000"/>
                <a:lumOff val="40000"/>
              </a:schemeClr>
            </a:solidFill>
          </a:ln>
        </p:spPr>
        <p:txBody>
          <a:bodyPr wrap="square" rtlCol="0">
            <a:spAutoFit/>
          </a:bodyPr>
          <a:lstStyle/>
          <a:p>
            <a:pPr algn="ctr"/>
            <a:r>
              <a:rPr lang="zh-CN" altLang="en-US" sz="2800" b="1" dirty="0">
                <a:solidFill>
                  <a:schemeClr val="accent1">
                    <a:lumMod val="75000"/>
                  </a:schemeClr>
                </a:solidFill>
                <a:latin typeface="文悦古典明朝体 (非商业使用) W5" pitchFamily="50" charset="-122"/>
                <a:ea typeface="文悦古典明朝体 (非商业使用) W5" pitchFamily="50" charset="-122"/>
                <a:sym typeface="李旭科钢笔行书v1.0" panose="02000603000000000000" pitchFamily="2" charset="-122"/>
              </a:rPr>
              <a:t>产品目标</a:t>
            </a:r>
          </a:p>
        </p:txBody>
      </p:sp>
      <p:sp>
        <p:nvSpPr>
          <p:cNvPr id="3" name="矩形 2"/>
          <p:cNvSpPr/>
          <p:nvPr/>
        </p:nvSpPr>
        <p:spPr>
          <a:xfrm>
            <a:off x="6116672" y="0"/>
            <a:ext cx="6096000" cy="685800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550068D-29F9-42B6-A59A-0813156D3711}"/>
              </a:ext>
            </a:extLst>
          </p:cNvPr>
          <p:cNvSpPr txBox="1"/>
          <p:nvPr/>
        </p:nvSpPr>
        <p:spPr>
          <a:xfrm>
            <a:off x="8820329" y="1263172"/>
            <a:ext cx="2400657" cy="3994628"/>
          </a:xfrm>
          <a:prstGeom prst="rect">
            <a:avLst/>
          </a:prstGeom>
          <a:noFill/>
        </p:spPr>
        <p:txBody>
          <a:bodyPr vert="eaVert" wrap="square" rtlCol="0">
            <a:spAutoFit/>
          </a:bodyPr>
          <a:lstStyle/>
          <a:p>
            <a:pPr>
              <a:lnSpc>
                <a:spcPct val="150000"/>
              </a:lnSpc>
            </a:pPr>
            <a:r>
              <a:rPr lang="zh-CN" altLang="en-US" sz="2400" spc="600" dirty="0">
                <a:solidFill>
                  <a:srgbClr val="FCFAF6"/>
                </a:solidFill>
                <a:latin typeface="文悦古典明朝体 (非商业使用) W5" pitchFamily="50" charset="-122"/>
                <a:ea typeface="文悦古典明朝体 (非商业使用) W5" pitchFamily="50" charset="-122"/>
                <a:sym typeface="WenYue GuDianMingChaoTi (Non-Commercial Use)" pitchFamily="50" charset="-122"/>
              </a:rPr>
              <a:t>我们小组的软件界面简洁，容易操作，符合社会主义新气质，所以应该能够容易被大众接受。</a:t>
            </a:r>
          </a:p>
        </p:txBody>
      </p:sp>
      <p:pic>
        <p:nvPicPr>
          <p:cNvPr id="16" name="图片 15">
            <a:extLst>
              <a:ext uri="{FF2B5EF4-FFF2-40B4-BE49-F238E27FC236}">
                <a16:creationId xmlns:a16="http://schemas.microsoft.com/office/drawing/2014/main" id="{DBDFD785-0204-4FD8-8954-0C29A128E3B3}"/>
              </a:ext>
            </a:extLst>
          </p:cNvPr>
          <p:cNvPicPr>
            <a:picLocks noChangeAspect="1"/>
          </p:cNvPicPr>
          <p:nvPr/>
        </p:nvPicPr>
        <p:blipFill>
          <a:blip r:embed="rId6" cstate="screen">
            <a:extLst>
              <a:ext uri="{BEBA8EAE-BF5A-486C-A8C5-ECC9F3942E4B}">
                <a14:imgProps xmlns:a14="http://schemas.microsoft.com/office/drawing/2010/main">
                  <a14:imgLayer r:embed="rId7">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6962001" y="3812808"/>
            <a:ext cx="1632688" cy="1632688"/>
          </a:xfrm>
          <a:prstGeom prst="rect">
            <a:avLst/>
          </a:prstGeom>
        </p:spPr>
      </p:pic>
      <p:sp>
        <p:nvSpPr>
          <p:cNvPr id="17" name="文本框 16">
            <a:extLst>
              <a:ext uri="{FF2B5EF4-FFF2-40B4-BE49-F238E27FC236}">
                <a16:creationId xmlns:a16="http://schemas.microsoft.com/office/drawing/2014/main" id="{79935187-590E-443C-88B5-F040121437F4}"/>
              </a:ext>
            </a:extLst>
          </p:cNvPr>
          <p:cNvSpPr txBox="1"/>
          <p:nvPr/>
        </p:nvSpPr>
        <p:spPr>
          <a:xfrm>
            <a:off x="7532548" y="4213653"/>
            <a:ext cx="491594" cy="830997"/>
          </a:xfrm>
          <a:prstGeom prst="rect">
            <a:avLst/>
          </a:prstGeom>
          <a:noFill/>
        </p:spPr>
        <p:txBody>
          <a:bodyPr wrap="square" rtlCol="0">
            <a:spAutoFit/>
          </a:bodyPr>
          <a:lstStyle/>
          <a:p>
            <a:pPr algn="ctr"/>
            <a:r>
              <a:rPr lang="zh-CN" altLang="en-US" sz="2400" dirty="0">
                <a:solidFill>
                  <a:schemeClr val="accent4"/>
                </a:solidFill>
                <a:latin typeface="WenYue GuDianMingChaoTi (Non-Commercial Use)" pitchFamily="50" charset="-122"/>
                <a:ea typeface="WenYue GuDianMingChaoTi (Non-Commercial Use)" pitchFamily="50" charset="-122"/>
                <a:sym typeface="WenYue GuDianMingChaoTi (Non-Commercial Use)" pitchFamily="50" charset="-122"/>
              </a:rPr>
              <a:t>市场</a:t>
            </a:r>
          </a:p>
        </p:txBody>
      </p:sp>
      <p:sp>
        <p:nvSpPr>
          <p:cNvPr id="4" name="文本框 3">
            <a:extLst>
              <a:ext uri="{FF2B5EF4-FFF2-40B4-BE49-F238E27FC236}">
                <a16:creationId xmlns:a16="http://schemas.microsoft.com/office/drawing/2014/main" id="{BFEF818B-CB53-43D0-9E96-715051906B39}"/>
              </a:ext>
            </a:extLst>
          </p:cNvPr>
          <p:cNvSpPr txBox="1"/>
          <p:nvPr/>
        </p:nvSpPr>
        <p:spPr>
          <a:xfrm>
            <a:off x="1987591" y="1702147"/>
            <a:ext cx="3752022" cy="3464282"/>
          </a:xfrm>
          <a:prstGeom prst="rect">
            <a:avLst/>
          </a:prstGeom>
          <a:noFill/>
        </p:spPr>
        <p:txBody>
          <a:bodyPr wrap="square" rtlCol="0">
            <a:spAutoFit/>
          </a:bodyPr>
          <a:lstStyle/>
          <a:p>
            <a:pPr indent="304800" algn="just">
              <a:lnSpc>
                <a:spcPct val="115000"/>
              </a:lnSpc>
            </a:pPr>
            <a:r>
              <a:rPr lang="zh-CN" altLang="zh-CN" sz="2400" b="1" dirty="0">
                <a:solidFill>
                  <a:schemeClr val="accent1">
                    <a:lumMod val="75000"/>
                  </a:schemeClr>
                </a:solidFill>
                <a:ea typeface="文悦古典明朝体 (非商业使用) W5" pitchFamily="50" charset="-122"/>
              </a:rPr>
              <a:t>（</a:t>
            </a:r>
            <a:r>
              <a:rPr lang="en-US" altLang="zh-CN" sz="2400" b="1" dirty="0">
                <a:solidFill>
                  <a:schemeClr val="accent1">
                    <a:lumMod val="75000"/>
                  </a:schemeClr>
                </a:solidFill>
                <a:ea typeface="文悦古典明朝体 (非商业使用) W5" pitchFamily="50" charset="-122"/>
              </a:rPr>
              <a:t>1</a:t>
            </a:r>
            <a:r>
              <a:rPr lang="zh-CN" altLang="zh-CN" sz="2400" b="1" dirty="0">
                <a:solidFill>
                  <a:schemeClr val="accent1">
                    <a:lumMod val="75000"/>
                  </a:schemeClr>
                </a:solidFill>
                <a:ea typeface="文悦古典明朝体 (非商业使用) W5" pitchFamily="50" charset="-122"/>
              </a:rPr>
              <a:t>）按时按量完成项目的基本功能</a:t>
            </a:r>
            <a:endParaRPr lang="en-US" altLang="zh-CN" sz="2400" b="1" dirty="0">
              <a:solidFill>
                <a:schemeClr val="accent1">
                  <a:lumMod val="75000"/>
                </a:schemeClr>
              </a:solidFill>
              <a:ea typeface="文悦古典明朝体 (非商业使用) W5" pitchFamily="50" charset="-122"/>
            </a:endParaRPr>
          </a:p>
          <a:p>
            <a:pPr indent="304800" algn="just">
              <a:lnSpc>
                <a:spcPct val="115000"/>
              </a:lnSpc>
            </a:pPr>
            <a:r>
              <a:rPr lang="zh-CN" altLang="zh-CN" sz="2400" b="1" dirty="0">
                <a:solidFill>
                  <a:schemeClr val="accent1">
                    <a:lumMod val="75000"/>
                  </a:schemeClr>
                </a:solidFill>
                <a:ea typeface="文悦古典明朝体 (非商业使用) W5" pitchFamily="50" charset="-122"/>
              </a:rPr>
              <a:t>（</a:t>
            </a:r>
            <a:r>
              <a:rPr lang="en-US" altLang="zh-CN" sz="2400" b="1" dirty="0">
                <a:solidFill>
                  <a:schemeClr val="accent1">
                    <a:lumMod val="75000"/>
                  </a:schemeClr>
                </a:solidFill>
                <a:ea typeface="文悦古典明朝体 (非商业使用) W5" pitchFamily="50" charset="-122"/>
              </a:rPr>
              <a:t>2</a:t>
            </a:r>
            <a:r>
              <a:rPr lang="zh-CN" altLang="zh-CN" sz="2400" b="1" dirty="0">
                <a:solidFill>
                  <a:schemeClr val="accent1">
                    <a:lumMod val="75000"/>
                  </a:schemeClr>
                </a:solidFill>
                <a:ea typeface="文悦古典明朝体 (非商业使用) W5" pitchFamily="50" charset="-122"/>
              </a:rPr>
              <a:t>）产品运行稳定，界面友好，用户易操作，尽量从用户的角度去看问题</a:t>
            </a:r>
            <a:r>
              <a:rPr lang="zh-CN" altLang="en-US" sz="2400" b="1" dirty="0">
                <a:solidFill>
                  <a:schemeClr val="accent1">
                    <a:lumMod val="75000"/>
                  </a:schemeClr>
                </a:solidFill>
                <a:ea typeface="文悦古典明朝体 (非商业使用) W5" pitchFamily="50" charset="-122"/>
              </a:rPr>
              <a:t>。</a:t>
            </a:r>
            <a:endParaRPr lang="en-US" altLang="zh-CN" sz="2400" b="1" dirty="0">
              <a:solidFill>
                <a:schemeClr val="accent1">
                  <a:lumMod val="75000"/>
                </a:schemeClr>
              </a:solidFill>
              <a:ea typeface="文悦古典明朝体 (非商业使用) W5" pitchFamily="50" charset="-122"/>
            </a:endParaRPr>
          </a:p>
          <a:p>
            <a:pPr indent="304800" algn="just">
              <a:lnSpc>
                <a:spcPct val="115000"/>
              </a:lnSpc>
            </a:pPr>
            <a:r>
              <a:rPr lang="zh-CN" altLang="zh-CN" sz="2400" b="1" dirty="0">
                <a:solidFill>
                  <a:schemeClr val="accent1">
                    <a:lumMod val="75000"/>
                  </a:schemeClr>
                </a:solidFill>
                <a:ea typeface="文悦古典明朝体 (非商业使用) W5" pitchFamily="50" charset="-122"/>
              </a:rPr>
              <a:t>（</a:t>
            </a:r>
            <a:r>
              <a:rPr lang="en-US" altLang="zh-CN" sz="2400" b="1" dirty="0">
                <a:solidFill>
                  <a:schemeClr val="accent1">
                    <a:lumMod val="75000"/>
                  </a:schemeClr>
                </a:solidFill>
                <a:ea typeface="文悦古典明朝体 (非商业使用) W5" pitchFamily="50" charset="-122"/>
              </a:rPr>
              <a:t>3</a:t>
            </a:r>
            <a:r>
              <a:rPr lang="zh-CN" altLang="zh-CN" sz="2400" b="1" dirty="0">
                <a:solidFill>
                  <a:schemeClr val="accent1">
                    <a:lumMod val="75000"/>
                  </a:schemeClr>
                </a:solidFill>
                <a:ea typeface="文悦古典明朝体 (非商业使用) W5" pitchFamily="50" charset="-122"/>
              </a:rPr>
              <a:t>）注重团队建设，成员分工合理，团队成员合作默契</a:t>
            </a:r>
            <a:r>
              <a:rPr lang="zh-CN" altLang="en-US" sz="2400" b="1" dirty="0">
                <a:solidFill>
                  <a:schemeClr val="accent1">
                    <a:lumMod val="75000"/>
                  </a:schemeClr>
                </a:solidFill>
                <a:ea typeface="文悦古典明朝体 (非商业使用) W5" pitchFamily="50" charset="-122"/>
              </a:rPr>
              <a:t>。</a:t>
            </a:r>
            <a:endParaRPr lang="zh-CN" altLang="zh-CN" sz="2400" b="1" dirty="0">
              <a:solidFill>
                <a:schemeClr val="accent1">
                  <a:lumMod val="75000"/>
                </a:schemeClr>
              </a:solidFill>
              <a:ea typeface="文悦古典明朝体 (非商业使用) W5" pitchFamily="50" charset="-122"/>
            </a:endParaRPr>
          </a:p>
        </p:txBody>
      </p:sp>
    </p:spTree>
    <p:extLst>
      <p:ext uri="{BB962C8B-B14F-4D97-AF65-F5344CB8AC3E}">
        <p14:creationId xmlns:p14="http://schemas.microsoft.com/office/powerpoint/2010/main" val="298401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Horizontal)">
                                      <p:cBhvr>
                                        <p:cTn id="7" dur="1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朗诵"/>
</p:tagLst>
</file>

<file path=ppt/theme/theme1.xml><?xml version="1.0" encoding="utf-8"?>
<a:theme xmlns:a="http://schemas.openxmlformats.org/drawingml/2006/main" name="第一PPT，www.1ppt.com">
  <a:themeElements>
    <a:clrScheme name="Office">
      <a:dk1>
        <a:srgbClr val="000000"/>
      </a:dk1>
      <a:lt1>
        <a:srgbClr val="FFFFFF"/>
      </a:lt1>
      <a:dk2>
        <a:srgbClr val="44546A"/>
      </a:dk2>
      <a:lt2>
        <a:srgbClr val="E6E4E4"/>
      </a:lt2>
      <a:accent1>
        <a:srgbClr val="A02D34"/>
      </a:accent1>
      <a:accent2>
        <a:srgbClr val="B73B3A"/>
      </a:accent2>
      <a:accent3>
        <a:srgbClr val="A6644D"/>
      </a:accent3>
      <a:accent4>
        <a:srgbClr val="F2EBDB"/>
      </a:accent4>
      <a:accent5>
        <a:srgbClr val="313737"/>
      </a:accent5>
      <a:accent6>
        <a:srgbClr val="474E4E"/>
      </a:accent6>
      <a:hlink>
        <a:srgbClr val="2B2B2B"/>
      </a:hlink>
      <a:folHlink>
        <a:srgbClr val="2B2B2B"/>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1442</Words>
  <Application>Microsoft Office PowerPoint</Application>
  <PresentationFormat>宽屏</PresentationFormat>
  <Paragraphs>150</Paragraphs>
  <Slides>28</Slides>
  <Notes>28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WenYue GuDianMingChaoTi (Non-Commercial Use)</vt:lpstr>
      <vt:lpstr>等线</vt:lpstr>
      <vt:lpstr>等线 Light</vt:lpstr>
      <vt:lpstr>华文行楷</vt:lpstr>
      <vt:lpstr>华文楷体</vt:lpstr>
      <vt:lpstr>宋体</vt:lpstr>
      <vt:lpstr>文悦古典明朝体 (非商业使用) W5</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唯美中国风</dc:title>
  <dc:creator>第一PPT</dc:creator>
  <cp:keywords>www.1ppt.com</cp:keywords>
  <dc:description>www.1ppt.com</dc:description>
  <cp:lastModifiedBy>博伟 庄</cp:lastModifiedBy>
  <cp:revision>72</cp:revision>
  <dcterms:created xsi:type="dcterms:W3CDTF">2018-04-22T06:46:38Z</dcterms:created>
  <dcterms:modified xsi:type="dcterms:W3CDTF">2020-11-20T03:13:14Z</dcterms:modified>
</cp:coreProperties>
</file>